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E1E"/>
    <a:srgbClr val="FB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77964-09DB-485A-8F6B-4D50D104FD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4F0DE32-4584-48E9-B5AF-7273ED734D02}">
      <dgm:prSet phldrT="[Text]"/>
      <dgm:spPr>
        <a:solidFill>
          <a:srgbClr val="C00000"/>
        </a:solidFill>
      </dgm:spPr>
      <dgm:t>
        <a:bodyPr/>
        <a:lstStyle/>
        <a:p>
          <a:r>
            <a:rPr lang="en-GB" dirty="0"/>
            <a:t>Page 1</a:t>
          </a:r>
        </a:p>
      </dgm:t>
    </dgm:pt>
    <dgm:pt modelId="{42887685-9A04-484C-9F21-E63879422DB4}" type="parTrans" cxnId="{F93694F9-4D7F-4B61-A373-5FF07676941D}">
      <dgm:prSet/>
      <dgm:spPr/>
      <dgm:t>
        <a:bodyPr/>
        <a:lstStyle/>
        <a:p>
          <a:endParaRPr lang="en-GB"/>
        </a:p>
      </dgm:t>
    </dgm:pt>
    <dgm:pt modelId="{D88B1BC2-7A02-4D0F-AA13-FE8956B777C8}" type="sibTrans" cxnId="{F93694F9-4D7F-4B61-A373-5FF07676941D}">
      <dgm:prSet/>
      <dgm:spPr/>
      <dgm:t>
        <a:bodyPr/>
        <a:lstStyle/>
        <a:p>
          <a:endParaRPr lang="en-GB"/>
        </a:p>
      </dgm:t>
    </dgm:pt>
    <dgm:pt modelId="{163BB9D7-9445-437D-8BA0-E7AE00C268FA}" type="pres">
      <dgm:prSet presAssocID="{77D77964-09DB-485A-8F6B-4D50D104FD25}" presName="linear" presStyleCnt="0">
        <dgm:presLayoutVars>
          <dgm:animLvl val="lvl"/>
          <dgm:resizeHandles val="exact"/>
        </dgm:presLayoutVars>
      </dgm:prSet>
      <dgm:spPr/>
    </dgm:pt>
    <dgm:pt modelId="{694E5994-6780-462B-8AD2-B11D64AAAA78}" type="pres">
      <dgm:prSet presAssocID="{D4F0DE32-4584-48E9-B5AF-7273ED734D02}" presName="parentText" presStyleLbl="node1" presStyleIdx="0" presStyleCnt="1">
        <dgm:presLayoutVars>
          <dgm:chMax val="0"/>
          <dgm:bulletEnabled val="1"/>
        </dgm:presLayoutVars>
      </dgm:prSet>
      <dgm:spPr/>
    </dgm:pt>
  </dgm:ptLst>
  <dgm:cxnLst>
    <dgm:cxn modelId="{F74FCA18-8A1A-43B9-81BB-7BBBF6F88266}" type="presOf" srcId="{77D77964-09DB-485A-8F6B-4D50D104FD25}" destId="{163BB9D7-9445-437D-8BA0-E7AE00C268FA}" srcOrd="0" destOrd="0" presId="urn:microsoft.com/office/officeart/2005/8/layout/vList2"/>
    <dgm:cxn modelId="{5710309B-BB38-49DE-8940-503A841CF9EF}" type="presOf" srcId="{D4F0DE32-4584-48E9-B5AF-7273ED734D02}" destId="{694E5994-6780-462B-8AD2-B11D64AAAA78}" srcOrd="0" destOrd="0" presId="urn:microsoft.com/office/officeart/2005/8/layout/vList2"/>
    <dgm:cxn modelId="{F93694F9-4D7F-4B61-A373-5FF07676941D}" srcId="{77D77964-09DB-485A-8F6B-4D50D104FD25}" destId="{D4F0DE32-4584-48E9-B5AF-7273ED734D02}" srcOrd="0" destOrd="0" parTransId="{42887685-9A04-484C-9F21-E63879422DB4}" sibTransId="{D88B1BC2-7A02-4D0F-AA13-FE8956B777C8}"/>
    <dgm:cxn modelId="{4F609139-99AD-4CF6-BF66-5CF1A0F881A8}" type="presParOf" srcId="{163BB9D7-9445-437D-8BA0-E7AE00C268FA}" destId="{694E5994-6780-462B-8AD2-B11D64AAAA7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E5994-6780-462B-8AD2-B11D64AAAA78}">
      <dsp:nvSpPr>
        <dsp:cNvPr id="0" name=""/>
        <dsp:cNvSpPr/>
      </dsp:nvSpPr>
      <dsp:spPr>
        <a:xfrm>
          <a:off x="0" y="3460"/>
          <a:ext cx="1564640" cy="3837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1</a:t>
          </a:r>
        </a:p>
      </dsp:txBody>
      <dsp:txXfrm>
        <a:off x="18734" y="22194"/>
        <a:ext cx="152717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D7E6-75ED-441D-B05F-B7CC135F4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37B3E4-D63D-4C76-975D-815E50FF9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E7B575-637F-4F72-9121-3529FD52A0C8}"/>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325AFCAA-DB5E-4047-BA9B-47E079F3F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52CA03-4A0D-4C06-BD9B-D60C85D8CEB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45203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27D6-CCE6-4F25-81CD-5C93E7749F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763282-021D-4E43-8EAF-2B97D3102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E2831-97CA-4790-8CAE-C826FB1B636A}"/>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B86AF851-FD4A-428E-86DA-F82805A4A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F9E0C-E592-43C2-A444-25CE4C685767}"/>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266212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B7D56-C8C7-4795-B2D1-453FE3AB04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F8E84A-55C0-43D3-93C2-CEE900999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4F35E-8610-452D-A826-1A1B535CCCAD}"/>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42CE3FF2-AAFD-464C-8B9E-F57470192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6D5C1-5443-499D-B4AA-8452223FC13E}"/>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32723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311F-8B73-474B-88B6-14831218E1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81A7-09FC-4215-A464-E18DAD193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8D1A86-567E-4C57-993A-286A198FCDD1}"/>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DA516047-3C3B-4B50-9036-A63407020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44160-81A1-4F7D-8298-9F0868A95621}"/>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85785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E0E0-112E-4686-A868-386B3B657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315220-2049-48C4-8879-7035A1B7E7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B18D0E-C21E-48A9-915F-4B87AA30052C}"/>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05B424F4-B083-41F8-A1DB-ACE0E954B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C3130-D6DA-4EFB-9EBA-BC9A01F04AC9}"/>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75354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D58A-B446-424E-982F-A0C6B706D2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5283A-7D34-4EB2-8E24-BEDEDBF4B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CDCBC5-0C60-4C84-A289-070A9C675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55E21A-99DB-4814-895F-D1DAB2C5272B}"/>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6" name="Footer Placeholder 5">
            <a:extLst>
              <a:ext uri="{FF2B5EF4-FFF2-40B4-BE49-F238E27FC236}">
                <a16:creationId xmlns:a16="http://schemas.microsoft.com/office/drawing/2014/main" id="{DC7E51AC-189E-4216-93CA-3223149226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37F482-5505-420A-B9C0-56D013B5261E}"/>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90356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996D-51AA-477F-95FC-0770AA4591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C77F1C-23EC-4BE6-96DA-06458985C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8B4AF-692E-428E-8D96-5F5638FE30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42C459-51FF-4D96-AB39-79F7409A6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1E112-F143-45B6-9102-1E065321C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0C00B7-ACFF-4AF9-8916-A4CFD59067E9}"/>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8" name="Footer Placeholder 7">
            <a:extLst>
              <a:ext uri="{FF2B5EF4-FFF2-40B4-BE49-F238E27FC236}">
                <a16:creationId xmlns:a16="http://schemas.microsoft.com/office/drawing/2014/main" id="{0B89F621-B8E1-4B35-B606-BFE859C460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CE9132-642C-43EB-B94B-88418CE5728D}"/>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391179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E9D1-908B-4081-BE92-572DB0ECDF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61E342-F24C-48FA-A47D-6F40675F0BDC}"/>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4" name="Footer Placeholder 3">
            <a:extLst>
              <a:ext uri="{FF2B5EF4-FFF2-40B4-BE49-F238E27FC236}">
                <a16:creationId xmlns:a16="http://schemas.microsoft.com/office/drawing/2014/main" id="{7D9DC4E5-9981-4E5D-B5DC-795F00B980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449CB-A9E5-433D-A93E-DCB2A56C84D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21618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EE4D7-DCF8-482D-BB79-A183E9F67A69}"/>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3" name="Footer Placeholder 2">
            <a:extLst>
              <a:ext uri="{FF2B5EF4-FFF2-40B4-BE49-F238E27FC236}">
                <a16:creationId xmlns:a16="http://schemas.microsoft.com/office/drawing/2014/main" id="{123374FF-43D1-4B7F-9272-4AE94C4563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E836CD-F6F6-4161-8F4F-174EC1E8E8E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69646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DA9C-168F-4E04-B42E-0D08E4C8B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778D70-9FF1-405F-92D3-E65DC9C37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A35DF0-99E7-428A-B87C-049A89F69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B7405-7C53-41D1-BEE2-2D83B1DFA590}"/>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6" name="Footer Placeholder 5">
            <a:extLst>
              <a:ext uri="{FF2B5EF4-FFF2-40B4-BE49-F238E27FC236}">
                <a16:creationId xmlns:a16="http://schemas.microsoft.com/office/drawing/2014/main" id="{7FD773E1-D138-4256-8B1B-5407576EA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99D099-2B72-4082-8A4A-A87E48B920D0}"/>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54724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54A0-ED73-480A-A975-F47CA3E1C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C7E02F-5D09-4973-88CA-7D85EE036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DF4A05-DB99-4A9F-83C9-C1412B142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A45F2-2D6A-400F-A1E2-85B31A593A3E}"/>
              </a:ext>
            </a:extLst>
          </p:cNvPr>
          <p:cNvSpPr>
            <a:spLocks noGrp="1"/>
          </p:cNvSpPr>
          <p:nvPr>
            <p:ph type="dt" sz="half" idx="10"/>
          </p:nvPr>
        </p:nvSpPr>
        <p:spPr/>
        <p:txBody>
          <a:bodyPr/>
          <a:lstStyle/>
          <a:p>
            <a:fld id="{9B3C07B5-B333-4D1D-BE54-817622A36B2A}" type="datetimeFigureOut">
              <a:rPr lang="en-GB" smtClean="0"/>
              <a:t>03/03/2023</a:t>
            </a:fld>
            <a:endParaRPr lang="en-GB"/>
          </a:p>
        </p:txBody>
      </p:sp>
      <p:sp>
        <p:nvSpPr>
          <p:cNvPr id="6" name="Footer Placeholder 5">
            <a:extLst>
              <a:ext uri="{FF2B5EF4-FFF2-40B4-BE49-F238E27FC236}">
                <a16:creationId xmlns:a16="http://schemas.microsoft.com/office/drawing/2014/main" id="{90086D99-A34F-4E13-8D5A-0C870BEDD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88B11-16D8-40FA-AA7C-1D008573E187}"/>
              </a:ext>
            </a:extLst>
          </p:cNvPr>
          <p:cNvSpPr>
            <a:spLocks noGrp="1"/>
          </p:cNvSpPr>
          <p:nvPr>
            <p:ph type="sldNum" sz="quarter" idx="12"/>
          </p:nvPr>
        </p:nvSpPr>
        <p:spPr/>
        <p:txBody>
          <a:bodyPr/>
          <a:lstStyle/>
          <a:p>
            <a:fld id="{7ED6FD4A-7E95-45C2-872B-D6926F5F7EF9}" type="slidenum">
              <a:rPr lang="en-GB" smtClean="0"/>
              <a:t>‹#›</a:t>
            </a:fld>
            <a:endParaRPr lang="en-GB"/>
          </a:p>
        </p:txBody>
      </p:sp>
    </p:spTree>
    <p:extLst>
      <p:ext uri="{BB962C8B-B14F-4D97-AF65-F5344CB8AC3E}">
        <p14:creationId xmlns:p14="http://schemas.microsoft.com/office/powerpoint/2010/main" val="107741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983AB-2BFE-492F-AE3C-63B9DA8D0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415A1A-4DE9-4DEE-B67B-99F1C5EF6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92DDB-9468-4322-B6C7-A685FD369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C07B5-B333-4D1D-BE54-817622A36B2A}" type="datetimeFigureOut">
              <a:rPr lang="en-GB" smtClean="0"/>
              <a:t>03/03/2023</a:t>
            </a:fld>
            <a:endParaRPr lang="en-GB"/>
          </a:p>
        </p:txBody>
      </p:sp>
      <p:sp>
        <p:nvSpPr>
          <p:cNvPr id="5" name="Footer Placeholder 4">
            <a:extLst>
              <a:ext uri="{FF2B5EF4-FFF2-40B4-BE49-F238E27FC236}">
                <a16:creationId xmlns:a16="http://schemas.microsoft.com/office/drawing/2014/main" id="{EB049419-B938-4FF1-8965-CC464EE32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234B7E-A41F-425B-84B8-6B48267CA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6FD4A-7E95-45C2-872B-D6926F5F7EF9}" type="slidenum">
              <a:rPr lang="en-GB" smtClean="0"/>
              <a:t>‹#›</a:t>
            </a:fld>
            <a:endParaRPr lang="en-GB"/>
          </a:p>
        </p:txBody>
      </p:sp>
    </p:spTree>
    <p:extLst>
      <p:ext uri="{BB962C8B-B14F-4D97-AF65-F5344CB8AC3E}">
        <p14:creationId xmlns:p14="http://schemas.microsoft.com/office/powerpoint/2010/main" val="671214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alacricketclub@gmail.co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alacricketclub@gmail.com"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1000" b="-31000"/>
          </a:stretch>
        </a:blip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DA30A1E6-B061-4DB2-A6B8-AEC18FC9A619}"/>
              </a:ext>
            </a:extLst>
          </p:cNvPr>
          <p:cNvSpPr/>
          <p:nvPr/>
        </p:nvSpPr>
        <p:spPr>
          <a:xfrm>
            <a:off x="0" y="1909197"/>
            <a:ext cx="12192000" cy="4988560"/>
          </a:xfrm>
          <a:prstGeom prst="rtTriangle">
            <a:avLst/>
          </a:prstGeom>
          <a:solidFill>
            <a:srgbClr val="BA0E1E">
              <a:alpha val="62000"/>
            </a:srgb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AC860C8-CE0A-46C6-81C6-F85F173B5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520" y="3151453"/>
            <a:ext cx="3078480" cy="3078480"/>
          </a:xfrm>
          <a:prstGeom prst="rect">
            <a:avLst/>
          </a:prstGeom>
        </p:spPr>
      </p:pic>
      <p:sp>
        <p:nvSpPr>
          <p:cNvPr id="8" name="TextBox 7">
            <a:extLst>
              <a:ext uri="{FF2B5EF4-FFF2-40B4-BE49-F238E27FC236}">
                <a16:creationId xmlns:a16="http://schemas.microsoft.com/office/drawing/2014/main" id="{2E34F69C-CF46-418E-BC51-72D72767502A}"/>
              </a:ext>
            </a:extLst>
          </p:cNvPr>
          <p:cNvSpPr txBox="1"/>
          <p:nvPr/>
        </p:nvSpPr>
        <p:spPr>
          <a:xfrm>
            <a:off x="213358" y="4315001"/>
            <a:ext cx="5473369" cy="707886"/>
          </a:xfrm>
          <a:prstGeom prst="rect">
            <a:avLst/>
          </a:prstGeom>
          <a:noFill/>
        </p:spPr>
        <p:txBody>
          <a:bodyPr wrap="square" rtlCol="0">
            <a:spAutoFit/>
          </a:bodyPr>
          <a:lstStyle/>
          <a:p>
            <a:r>
              <a:rPr lang="en-GB" sz="4000" dirty="0">
                <a:solidFill>
                  <a:schemeClr val="bg1"/>
                </a:solidFill>
                <a:latin typeface="Aharoni" panose="02010803020104030203" pitchFamily="2" charset="-79"/>
                <a:cs typeface="Aharoni" panose="02010803020104030203" pitchFamily="2" charset="-79"/>
              </a:rPr>
              <a:t>GALA CRICKET CLUB</a:t>
            </a:r>
          </a:p>
        </p:txBody>
      </p:sp>
      <p:sp>
        <p:nvSpPr>
          <p:cNvPr id="9" name="TextBox 8">
            <a:extLst>
              <a:ext uri="{FF2B5EF4-FFF2-40B4-BE49-F238E27FC236}">
                <a16:creationId xmlns:a16="http://schemas.microsoft.com/office/drawing/2014/main" id="{ED2255F8-A08A-4B4E-AAA7-DCC73FD052AE}"/>
              </a:ext>
            </a:extLst>
          </p:cNvPr>
          <p:cNvSpPr txBox="1"/>
          <p:nvPr/>
        </p:nvSpPr>
        <p:spPr>
          <a:xfrm>
            <a:off x="213358" y="5183186"/>
            <a:ext cx="7792721" cy="1200329"/>
          </a:xfrm>
          <a:prstGeom prst="rect">
            <a:avLst/>
          </a:prstGeom>
          <a:noFill/>
        </p:spPr>
        <p:txBody>
          <a:bodyPr wrap="square" rtlCol="0">
            <a:spAutoFit/>
          </a:bodyPr>
          <a:lstStyle/>
          <a:p>
            <a:r>
              <a:rPr lang="en-GB" sz="3600" b="1" dirty="0">
                <a:solidFill>
                  <a:schemeClr val="bg1"/>
                </a:solidFill>
                <a:latin typeface="Trebuchet MS" panose="020B0603020202020204" pitchFamily="34" charset="0"/>
                <a:cs typeface="Aharoni" panose="02010803020104030203" pitchFamily="2" charset="-79"/>
              </a:rPr>
              <a:t>SPONSORSHIP AND HOSPITALITY</a:t>
            </a:r>
          </a:p>
          <a:p>
            <a:r>
              <a:rPr lang="en-GB" sz="3600" b="1" dirty="0">
                <a:solidFill>
                  <a:schemeClr val="bg1"/>
                </a:solidFill>
                <a:latin typeface="Trebuchet MS" panose="020B0603020202020204" pitchFamily="34" charset="0"/>
                <a:cs typeface="Aharoni" panose="02010803020104030203" pitchFamily="2" charset="-79"/>
              </a:rPr>
              <a:t>BROCHURE 2023</a:t>
            </a:r>
          </a:p>
        </p:txBody>
      </p:sp>
    </p:spTree>
    <p:extLst>
      <p:ext uri="{BB962C8B-B14F-4D97-AF65-F5344CB8AC3E}">
        <p14:creationId xmlns:p14="http://schemas.microsoft.com/office/powerpoint/2010/main" val="62451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9ABC-6A13-4B34-A290-6EEC23A4E8BE}"/>
              </a:ext>
            </a:extLst>
          </p:cNvPr>
          <p:cNvSpPr>
            <a:spLocks noGrp="1"/>
          </p:cNvSpPr>
          <p:nvPr>
            <p:ph type="title"/>
          </p:nvPr>
        </p:nvSpPr>
        <p:spPr>
          <a:xfrm>
            <a:off x="838200" y="0"/>
            <a:ext cx="10515600" cy="1325563"/>
          </a:xfrm>
        </p:spPr>
        <p:txBody>
          <a:bodyPr>
            <a:normAutofit/>
          </a:bodyPr>
          <a:lstStyle/>
          <a:p>
            <a:pPr algn="ctr"/>
            <a:r>
              <a:rPr lang="en-GB" sz="5400" dirty="0">
                <a:solidFill>
                  <a:srgbClr val="BA0E1E"/>
                </a:solidFill>
                <a:latin typeface="Aharoni" panose="02010803020104030203" pitchFamily="2" charset="-79"/>
                <a:cs typeface="Aharoni" panose="02010803020104030203" pitchFamily="2" charset="-79"/>
              </a:rPr>
              <a:t>ABOUT OUR CLUB</a:t>
            </a:r>
          </a:p>
        </p:txBody>
      </p:sp>
      <p:sp>
        <p:nvSpPr>
          <p:cNvPr id="4" name="TextBox 3">
            <a:extLst>
              <a:ext uri="{FF2B5EF4-FFF2-40B4-BE49-F238E27FC236}">
                <a16:creationId xmlns:a16="http://schemas.microsoft.com/office/drawing/2014/main" id="{62E47D8C-8804-4A64-85AD-40CAB8E42254}"/>
              </a:ext>
            </a:extLst>
          </p:cNvPr>
          <p:cNvSpPr txBox="1"/>
          <p:nvPr/>
        </p:nvSpPr>
        <p:spPr>
          <a:xfrm>
            <a:off x="476249" y="1077913"/>
            <a:ext cx="10972801" cy="1518877"/>
          </a:xfrm>
          <a:prstGeom prst="rect">
            <a:avLst/>
          </a:prstGeom>
          <a:noFill/>
          <a:ln w="38100">
            <a:solidFill>
              <a:srgbClr val="BA0E1E"/>
            </a:solidFill>
          </a:ln>
        </p:spPr>
        <p:txBody>
          <a:bodyPr wrap="square" rtlCol="0">
            <a:spAutoFit/>
          </a:bodyPr>
          <a:lstStyle/>
          <a:p>
            <a:pPr marL="224790" algn="ctr">
              <a:lnSpc>
                <a:spcPct val="115000"/>
              </a:lnSpc>
              <a:spcBef>
                <a:spcPts val="1550"/>
              </a:spcBef>
              <a:spcAft>
                <a:spcPts val="0"/>
              </a:spcAft>
            </a:pPr>
            <a:r>
              <a:rPr lang="en-GB" sz="1800" b="1" u="sng"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CLUB STRATEGY</a:t>
            </a:r>
            <a:r>
              <a:rPr lang="en-GB" sz="18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 </a:t>
            </a:r>
          </a:p>
          <a:p>
            <a:pPr algn="ctr"/>
            <a:r>
              <a:rPr lang="en-GB" sz="18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have a new five year strategy based on </a:t>
            </a:r>
            <a:r>
              <a:rPr lang="en-GB" b="1" dirty="0">
                <a:solidFill>
                  <a:srgbClr val="BA0E1E"/>
                </a:solidFill>
                <a:latin typeface="Trebuchet MS" panose="020B0603020202020204" pitchFamily="34" charset="0"/>
                <a:ea typeface="Garamond" panose="02020404030301010803" pitchFamily="18" charset="0"/>
                <a:cs typeface="Aharoni" panose="02010803020104030203" pitchFamily="2" charset="-79"/>
              </a:rPr>
              <a:t>four themes – inclusive, community, growth and legacy –which has a series of actions associated with each.</a:t>
            </a:r>
          </a:p>
          <a:p>
            <a:pPr algn="ctr"/>
            <a:r>
              <a:rPr lang="en-GB" b="1" dirty="0">
                <a:solidFill>
                  <a:srgbClr val="BA0E1E"/>
                </a:solidFill>
                <a:latin typeface="Trebuchet MS" panose="020B0603020202020204" pitchFamily="34" charset="0"/>
                <a:cs typeface="Aharoni" panose="02010803020104030203" pitchFamily="2" charset="-79"/>
              </a:rPr>
              <a:t>If you would like to get involve in driving forward the club, please get in touch – </a:t>
            </a:r>
            <a:r>
              <a:rPr lang="en-GB" b="1" dirty="0">
                <a:solidFill>
                  <a:srgbClr val="BA0E1E"/>
                </a:solidFill>
                <a:latin typeface="Trebuchet MS" panose="020B0603020202020204" pitchFamily="34" charset="0"/>
                <a:cs typeface="Aharoni" panose="02010803020104030203" pitchFamily="2" charset="-79"/>
                <a:hlinkClick r:id="rId3"/>
              </a:rPr>
              <a:t>galacricketclub@gmail.com</a:t>
            </a:r>
            <a:endParaRPr lang="en-GB" b="1" dirty="0">
              <a:solidFill>
                <a:srgbClr val="BA0E1E"/>
              </a:solidFill>
              <a:latin typeface="Trebuchet MS" panose="020B0603020202020204" pitchFamily="34" charset="0"/>
              <a:cs typeface="Aharoni" panose="02010803020104030203" pitchFamily="2" charset="-79"/>
            </a:endParaRPr>
          </a:p>
        </p:txBody>
      </p:sp>
      <p:sp>
        <p:nvSpPr>
          <p:cNvPr id="5" name="TextBox 4">
            <a:extLst>
              <a:ext uri="{FF2B5EF4-FFF2-40B4-BE49-F238E27FC236}">
                <a16:creationId xmlns:a16="http://schemas.microsoft.com/office/drawing/2014/main" id="{913FA8AA-28A8-4F87-9740-A3EB82BCDC9E}"/>
              </a:ext>
            </a:extLst>
          </p:cNvPr>
          <p:cNvSpPr txBox="1"/>
          <p:nvPr/>
        </p:nvSpPr>
        <p:spPr>
          <a:xfrm>
            <a:off x="3352798" y="2659063"/>
            <a:ext cx="2609851" cy="4001160"/>
          </a:xfrm>
          <a:prstGeom prst="rect">
            <a:avLst/>
          </a:prstGeom>
          <a:noFill/>
          <a:ln w="38100">
            <a:solidFill>
              <a:srgbClr val="BA0E1E"/>
            </a:solidFill>
          </a:ln>
        </p:spPr>
        <p:txBody>
          <a:bodyPr wrap="square" rtlCol="0">
            <a:spAutoFit/>
          </a:bodyPr>
          <a:lstStyle/>
          <a:p>
            <a:pPr marL="224790" algn="ctr">
              <a:lnSpc>
                <a:spcPct val="115000"/>
              </a:lnSpc>
              <a:spcBef>
                <a:spcPts val="1250"/>
              </a:spcBef>
              <a:spcAft>
                <a:spcPts val="0"/>
              </a:spcAft>
            </a:pPr>
            <a:r>
              <a:rPr lang="en-GB" sz="1200" b="1" u="sng" dirty="0">
                <a:effectLst/>
                <a:latin typeface="Trebuchet MS" panose="020B0603020202020204" pitchFamily="34" charset="0"/>
                <a:ea typeface="Garamond" panose="02020404030301010803" pitchFamily="18" charset="0"/>
                <a:cs typeface="Garamond" panose="02020404030301010803" pitchFamily="18" charset="0"/>
              </a:rPr>
              <a:t>COMMUNITY</a:t>
            </a:r>
            <a:endParaRPr lang="en-GB" sz="1200" b="1" u="sng" dirty="0">
              <a:latin typeface="Trebuchet MS" panose="020B0603020202020204" pitchFamily="34" charset="0"/>
              <a:ea typeface="Garamond" panose="02020404030301010803" pitchFamily="18" charset="0"/>
              <a:cs typeface="Garamond" panose="02020404030301010803" pitchFamily="18" charset="0"/>
            </a:endParaRPr>
          </a:p>
          <a:p>
            <a:pPr marL="220980" marR="276860" algn="ctr">
              <a:lnSpc>
                <a:spcPct val="92000"/>
              </a:lnSpc>
              <a:spcAft>
                <a:spcPts val="0"/>
              </a:spcAft>
            </a:pPr>
            <a:r>
              <a:rPr lang="en-GB" sz="1050" b="1" dirty="0">
                <a:solidFill>
                  <a:srgbClr val="BA0E1E"/>
                </a:solidFill>
                <a:effectLst/>
                <a:latin typeface="Trebuchet MS" panose="020B0603020202020204" pitchFamily="34" charset="0"/>
                <a:ea typeface="Arial" panose="020B0604020202020204" pitchFamily="34" charset="0"/>
              </a:rPr>
              <a:t>Aim to ensure the club is link to the community of Galashiels and surrounding area</a:t>
            </a:r>
          </a:p>
          <a:p>
            <a:pPr marL="220980" marR="276860" algn="ctr">
              <a:lnSpc>
                <a:spcPct val="92000"/>
              </a:lnSpc>
              <a:spcAft>
                <a:spcPts val="0"/>
              </a:spcAft>
            </a:pPr>
            <a:endParaRPr lang="en-GB" sz="1050" b="1" dirty="0">
              <a:solidFill>
                <a:srgbClr val="BA0E1E"/>
              </a:solidFill>
              <a:effectLst/>
              <a:latin typeface="Trebuchet MS" panose="020B0603020202020204" pitchFamily="34" charset="0"/>
              <a:ea typeface="Arial" panose="020B0604020202020204" pitchFamily="34" charset="0"/>
            </a:endParaRPr>
          </a:p>
          <a:p>
            <a:pPr marL="220980" marR="276860" algn="ctr">
              <a:lnSpc>
                <a:spcPct val="92000"/>
              </a:lnSpc>
              <a:spcAft>
                <a:spcPts val="0"/>
              </a:spcAft>
            </a:pPr>
            <a:r>
              <a:rPr lang="en-GB" sz="1050" b="1" u="sng" dirty="0">
                <a:solidFill>
                  <a:srgbClr val="BA0E1E"/>
                </a:solidFill>
                <a:latin typeface="Trebuchet MS" panose="020B0603020202020204" pitchFamily="34" charset="0"/>
                <a:ea typeface="Arial" panose="020B0604020202020204" pitchFamily="34" charset="0"/>
              </a:rPr>
              <a:t>Previous achievements</a:t>
            </a:r>
            <a:endParaRPr lang="en-GB" sz="1050" b="1" u="sng" dirty="0">
              <a:solidFill>
                <a:srgbClr val="BA0E1E"/>
              </a:solidFill>
              <a:effectLst/>
              <a:latin typeface="Trebuchet MS" panose="020B0603020202020204" pitchFamily="34" charset="0"/>
              <a:ea typeface="Arial" panose="020B0604020202020204" pitchFamily="34" charset="0"/>
            </a:endParaRPr>
          </a:p>
          <a:p>
            <a:pPr marL="220980" marR="276860" algn="ctr">
              <a:lnSpc>
                <a:spcPct val="92000"/>
              </a:lnSpc>
              <a:spcAft>
                <a:spcPts val="0"/>
              </a:spcAft>
            </a:pPr>
            <a:r>
              <a:rPr lang="en-GB" sz="1050" b="1" dirty="0">
                <a:solidFill>
                  <a:srgbClr val="BA0E1E"/>
                </a:solidFill>
                <a:latin typeface="Trebuchet MS" panose="020B0603020202020204" pitchFamily="34" charset="0"/>
                <a:ea typeface="Arial" panose="020B0604020202020204" pitchFamily="34" charset="0"/>
              </a:rPr>
              <a:t>Held our first foodbank campaign in 2022 collecting over 30 bags for Gala Foodbank</a:t>
            </a:r>
            <a:endParaRPr lang="en-GB" sz="1050" b="1" dirty="0">
              <a:solidFill>
                <a:srgbClr val="BA0E1E"/>
              </a:solidFill>
              <a:effectLst/>
              <a:latin typeface="Trebuchet MS" panose="020B0603020202020204" pitchFamily="34" charset="0"/>
              <a:ea typeface="Arial" panose="020B0604020202020204" pitchFamily="34" charset="0"/>
            </a:endParaRPr>
          </a:p>
          <a:p>
            <a:pPr marL="220980" marR="266065" algn="ctr">
              <a:lnSpc>
                <a:spcPct val="92000"/>
              </a:lnSpc>
              <a:spcBef>
                <a:spcPts val="1245"/>
              </a:spcBef>
              <a:spcAft>
                <a:spcPts val="0"/>
              </a:spcAft>
            </a:pP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Host Rowan Boland Run </a:t>
            </a: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&amp;</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Rowan Boland Under 12s Cricket Tournament— both encourage children to be active and take part in sport </a:t>
            </a:r>
            <a:endParaRPr lang="en-GB" sz="1050" b="1" dirty="0">
              <a:solidFill>
                <a:srgbClr val="BA0E1E"/>
              </a:solidFill>
              <a:effectLst/>
              <a:latin typeface="Trebuchet MS" panose="020B0603020202020204" pitchFamily="34" charset="0"/>
              <a:ea typeface="Arial" panose="020B0604020202020204" pitchFamily="34" charset="0"/>
            </a:endParaRPr>
          </a:p>
          <a:p>
            <a:pPr marL="217170" marR="271780" algn="ctr">
              <a:lnSpc>
                <a:spcPct val="92000"/>
              </a:lnSpc>
              <a:spcBef>
                <a:spcPts val="1255"/>
              </a:spcBef>
              <a:spcAft>
                <a:spcPts val="0"/>
              </a:spcAft>
            </a:pP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N</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ew bar area has created which is available for events throughout the year </a:t>
            </a:r>
            <a:endParaRPr lang="en-GB" sz="1050" b="1" dirty="0">
              <a:solidFill>
                <a:srgbClr val="BA0E1E"/>
              </a:solidFill>
              <a:effectLst/>
              <a:latin typeface="Trebuchet MS" panose="020B0603020202020204" pitchFamily="34" charset="0"/>
              <a:ea typeface="Arial" panose="020B0604020202020204" pitchFamily="34" charset="0"/>
            </a:endParaRPr>
          </a:p>
          <a:p>
            <a:pPr algn="ctr">
              <a:lnSpc>
                <a:spcPct val="115000"/>
              </a:lnSpc>
              <a:spcBef>
                <a:spcPts val="1270"/>
              </a:spcBef>
            </a:pPr>
            <a:r>
              <a:rPr lang="en-GB" sz="105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Events </a:t>
            </a:r>
            <a:r>
              <a:rPr lang="en-GB" sz="105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area—creation of new area means regular hospitality events </a:t>
            </a:r>
            <a:r>
              <a:rPr lang="en-GB" sz="10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are held. </a:t>
            </a:r>
          </a:p>
        </p:txBody>
      </p:sp>
      <p:sp>
        <p:nvSpPr>
          <p:cNvPr id="6" name="TextBox 5">
            <a:extLst>
              <a:ext uri="{FF2B5EF4-FFF2-40B4-BE49-F238E27FC236}">
                <a16:creationId xmlns:a16="http://schemas.microsoft.com/office/drawing/2014/main" id="{707BA068-0DDA-4654-A443-2DB08338B428}"/>
              </a:ext>
            </a:extLst>
          </p:cNvPr>
          <p:cNvSpPr txBox="1"/>
          <p:nvPr/>
        </p:nvSpPr>
        <p:spPr>
          <a:xfrm>
            <a:off x="476249" y="2659063"/>
            <a:ext cx="2609851" cy="4052584"/>
          </a:xfrm>
          <a:prstGeom prst="rect">
            <a:avLst/>
          </a:prstGeom>
          <a:noFill/>
          <a:ln w="38100">
            <a:solidFill>
              <a:srgbClr val="BA0E1E"/>
            </a:solidFill>
          </a:ln>
        </p:spPr>
        <p:txBody>
          <a:bodyPr wrap="square" rtlCol="0">
            <a:spAutoFit/>
          </a:bodyPr>
          <a:lstStyle/>
          <a:p>
            <a:pPr marL="222250" algn="ctr">
              <a:lnSpc>
                <a:spcPct val="115000"/>
              </a:lnSpc>
              <a:spcBef>
                <a:spcPts val="1455"/>
              </a:spcBef>
              <a:spcAft>
                <a:spcPts val="0"/>
              </a:spcAft>
            </a:pPr>
            <a:r>
              <a:rPr lang="en-GB" sz="1200" b="1" u="sng" dirty="0">
                <a:effectLst/>
                <a:latin typeface="Trebuchet MS" panose="020B0603020202020204" pitchFamily="34" charset="0"/>
                <a:ea typeface="Garamond" panose="02020404030301010803" pitchFamily="18" charset="0"/>
                <a:cs typeface="Aharoni" panose="02010803020104030203" pitchFamily="2" charset="-79"/>
              </a:rPr>
              <a:t>INCLUSIVE</a:t>
            </a:r>
          </a:p>
          <a:p>
            <a:pPr marL="222250" algn="ctr">
              <a:lnSpc>
                <a:spcPct val="115000"/>
              </a:lnSpc>
              <a:spcBef>
                <a:spcPts val="1455"/>
              </a:spcBef>
              <a:spcAft>
                <a:spcPts val="0"/>
              </a:spcAft>
            </a:pPr>
            <a:r>
              <a:rPr lang="en-GB" sz="12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rPr>
              <a:t>Aims to ensure diversity </a:t>
            </a:r>
            <a:r>
              <a:rPr lang="en-GB" sz="1200" b="1" dirty="0">
                <a:solidFill>
                  <a:srgbClr val="BA0E1E"/>
                </a:solidFill>
                <a:latin typeface="Trebuchet MS" panose="020B0603020202020204" pitchFamily="34" charset="0"/>
                <a:ea typeface="Arial" panose="020B0604020202020204" pitchFamily="34" charset="0"/>
                <a:cs typeface="Aharoni" panose="02010803020104030203" pitchFamily="2" charset="-79"/>
              </a:rPr>
              <a:t>is at the heart of what the club does</a:t>
            </a:r>
          </a:p>
          <a:p>
            <a:pPr marL="222250" algn="ctr">
              <a:lnSpc>
                <a:spcPct val="115000"/>
              </a:lnSpc>
              <a:spcBef>
                <a:spcPts val="1455"/>
              </a:spcBef>
            </a:pPr>
            <a:r>
              <a:rPr lang="en-GB" sz="1200" b="1" u="sng" dirty="0">
                <a:solidFill>
                  <a:srgbClr val="BA0E1E"/>
                </a:solidFill>
                <a:latin typeface="Trebuchet MS" panose="020B0603020202020204" pitchFamily="34" charset="0"/>
                <a:ea typeface="Arial" panose="020B0604020202020204" pitchFamily="34" charset="0"/>
              </a:rPr>
              <a:t>Previous achievements</a:t>
            </a:r>
            <a:endParaRPr lang="en-GB" sz="12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endParaRPr>
          </a:p>
          <a:p>
            <a:pPr marL="223520" marR="191135" indent="1905" algn="ctr">
              <a:lnSpc>
                <a:spcPct val="92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endParaRPr>
          </a:p>
          <a:p>
            <a:pPr marL="223520" marR="191135" indent="1905" algn="ctr">
              <a:lnSpc>
                <a:spcPct val="92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a:t>
            </a:r>
            <a:r>
              <a:rPr lang="en-GB" sz="1100" b="1" dirty="0">
                <a:solidFill>
                  <a:srgbClr val="BA0E1E"/>
                </a:solidFill>
                <a:latin typeface="Trebuchet MS" panose="020B0603020202020204" pitchFamily="34" charset="0"/>
                <a:ea typeface="Garamond" panose="02020404030301010803" pitchFamily="18" charset="0"/>
                <a:cs typeface="Aharoni" panose="02010803020104030203" pitchFamily="2" charset="-79"/>
              </a:rPr>
              <a:t>r</a:t>
            </a: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e-introduced a 2nd XI Saturday team for the first time in over 20 years in 2021.</a:t>
            </a:r>
            <a:endParaRPr lang="en-GB" sz="1100" b="1" dirty="0">
              <a:solidFill>
                <a:srgbClr val="BA0E1E"/>
              </a:solidFill>
              <a:effectLst/>
              <a:latin typeface="Trebuchet MS" panose="020B0603020202020204" pitchFamily="34" charset="0"/>
              <a:ea typeface="Arial" panose="020B0604020202020204" pitchFamily="34" charset="0"/>
              <a:cs typeface="Aharoni" panose="02010803020104030203" pitchFamily="2" charset="-79"/>
            </a:endParaRPr>
          </a:p>
          <a:p>
            <a:pPr marL="222885" marR="24765" indent="1905" algn="ctr">
              <a:lnSpc>
                <a:spcPct val="93000"/>
              </a:lnSpc>
              <a:spcBef>
                <a:spcPts val="1375"/>
              </a:spcBef>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Aharoni" panose="02010803020104030203" pitchFamily="2" charset="-79"/>
              </a:rPr>
              <a:t>We provide cricket for all ages—provided coaching from the age of five upwards thanks to involvement in All Stars Cricket and junior coaching sessions which is seeing our youngsters play teams from across the East of Scotland</a:t>
            </a:r>
            <a:r>
              <a:rPr lang="en-GB" sz="1400" b="1" dirty="0">
                <a:solidFill>
                  <a:srgbClr val="BA0E1E"/>
                </a:solidFill>
                <a:latin typeface="Garamond" panose="02020404030301010803" pitchFamily="18" charset="0"/>
                <a:ea typeface="Garamond" panose="02020404030301010803" pitchFamily="18" charset="0"/>
                <a:cs typeface="Aharoni" panose="02010803020104030203" pitchFamily="2" charset="-79"/>
              </a:rPr>
              <a:t>.</a:t>
            </a:r>
          </a:p>
          <a:p>
            <a:pPr marL="222885" marR="24765" indent="1905" algn="ctr">
              <a:lnSpc>
                <a:spcPct val="93000"/>
              </a:lnSpc>
              <a:spcBef>
                <a:spcPts val="1375"/>
              </a:spcBef>
              <a:spcAft>
                <a:spcPts val="0"/>
              </a:spcAft>
            </a:pPr>
            <a:endParaRPr lang="en-GB" sz="1600" b="1" dirty="0">
              <a:solidFill>
                <a:srgbClr val="BA0E1E"/>
              </a:solidFill>
              <a:latin typeface="Garamond" panose="02020404030301010803" pitchFamily="18" charset="0"/>
              <a:ea typeface="Garamond" panose="02020404030301010803" pitchFamily="18" charset="0"/>
              <a:cs typeface="Aharoni" panose="02010803020104030203" pitchFamily="2" charset="-79"/>
            </a:endParaRPr>
          </a:p>
        </p:txBody>
      </p:sp>
      <p:sp>
        <p:nvSpPr>
          <p:cNvPr id="7" name="TextBox 6">
            <a:extLst>
              <a:ext uri="{FF2B5EF4-FFF2-40B4-BE49-F238E27FC236}">
                <a16:creationId xmlns:a16="http://schemas.microsoft.com/office/drawing/2014/main" id="{7DDF127C-1F9B-47F2-9B86-0FF80ED3EC85}"/>
              </a:ext>
            </a:extLst>
          </p:cNvPr>
          <p:cNvSpPr txBox="1"/>
          <p:nvPr/>
        </p:nvSpPr>
        <p:spPr>
          <a:xfrm>
            <a:off x="8952670" y="2659063"/>
            <a:ext cx="2609851" cy="4240071"/>
          </a:xfrm>
          <a:prstGeom prst="rect">
            <a:avLst/>
          </a:prstGeom>
          <a:noFill/>
          <a:ln w="38100">
            <a:solidFill>
              <a:srgbClr val="BA0E1E"/>
            </a:solidFill>
          </a:ln>
        </p:spPr>
        <p:txBody>
          <a:bodyPr wrap="square" rtlCol="0">
            <a:spAutoFit/>
          </a:bodyPr>
          <a:lstStyle/>
          <a:p>
            <a:pPr marL="222250" algn="ctr">
              <a:lnSpc>
                <a:spcPct val="115000"/>
              </a:lnSpc>
              <a:spcBef>
                <a:spcPts val="1370"/>
              </a:spcBef>
              <a:spcAft>
                <a:spcPts val="0"/>
              </a:spcAft>
            </a:pPr>
            <a:r>
              <a:rPr lang="en-GB" sz="1200" b="1" u="sng" dirty="0">
                <a:latin typeface="Trebuchet MS" panose="020B0603020202020204" pitchFamily="34" charset="0"/>
                <a:ea typeface="Garamond" panose="02020404030301010803" pitchFamily="18" charset="0"/>
                <a:cs typeface="Garamond" panose="02020404030301010803" pitchFamily="18" charset="0"/>
              </a:rPr>
              <a:t>LEGACY</a:t>
            </a:r>
            <a:r>
              <a:rPr lang="en-GB" sz="12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a:t>
            </a: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Centred on leaving the club in a better position than before</a:t>
            </a: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Long term aim to create a new community pavilion</a:t>
            </a: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u="sng" dirty="0">
                <a:solidFill>
                  <a:srgbClr val="BA0E1E"/>
                </a:solidFill>
                <a:latin typeface="Trebuchet MS" panose="020B0603020202020204" pitchFamily="34" charset="0"/>
                <a:ea typeface="Garamond" panose="02020404030301010803" pitchFamily="18" charset="0"/>
                <a:cs typeface="Garamond" panose="02020404030301010803" pitchFamily="18" charset="0"/>
              </a:rPr>
              <a:t>Previous achievements</a:t>
            </a:r>
            <a:endParaRPr lang="en-GB" sz="11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Our firsts are playing in the East Championship this season, the second highest level in Scotland. The team won the league in 2022 for the </a:t>
            </a: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second year in a row </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and narrowly missed out on promotion to the Premiership.</a:t>
            </a: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We have three </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recent female Scottish Internationalists including a member of the Scotland u19 World Cup squad.</a:t>
            </a: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26695" marR="149860" indent="-1270" algn="ctr">
              <a:lnSpc>
                <a:spcPct val="93000"/>
              </a:lnSpc>
              <a:spcAft>
                <a:spcPts val="0"/>
              </a:spcAft>
            </a:pPr>
            <a:endPar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p:txBody>
      </p:sp>
      <p:sp>
        <p:nvSpPr>
          <p:cNvPr id="8" name="TextBox 7">
            <a:extLst>
              <a:ext uri="{FF2B5EF4-FFF2-40B4-BE49-F238E27FC236}">
                <a16:creationId xmlns:a16="http://schemas.microsoft.com/office/drawing/2014/main" id="{7376BE76-6DEA-4A28-81F4-15B1776BC2D5}"/>
              </a:ext>
            </a:extLst>
          </p:cNvPr>
          <p:cNvSpPr txBox="1"/>
          <p:nvPr/>
        </p:nvSpPr>
        <p:spPr>
          <a:xfrm>
            <a:off x="6229347" y="2659063"/>
            <a:ext cx="2609851" cy="3793154"/>
          </a:xfrm>
          <a:prstGeom prst="rect">
            <a:avLst/>
          </a:prstGeom>
          <a:noFill/>
          <a:ln w="38100">
            <a:solidFill>
              <a:srgbClr val="BA0E1E"/>
            </a:solidFill>
          </a:ln>
        </p:spPr>
        <p:txBody>
          <a:bodyPr wrap="square" rtlCol="0">
            <a:spAutoFit/>
          </a:bodyPr>
          <a:lstStyle/>
          <a:p>
            <a:pPr marL="239395" algn="ctr">
              <a:lnSpc>
                <a:spcPct val="115000"/>
              </a:lnSpc>
              <a:spcBef>
                <a:spcPts val="1370"/>
              </a:spcBef>
              <a:spcAft>
                <a:spcPts val="0"/>
              </a:spcAft>
            </a:pPr>
            <a:r>
              <a:rPr lang="en-GB" sz="1200" b="1" u="sng" dirty="0">
                <a:latin typeface="Trebuchet MS" panose="020B0603020202020204" pitchFamily="34" charset="0"/>
                <a:ea typeface="Garamond" panose="02020404030301010803" pitchFamily="18" charset="0"/>
                <a:cs typeface="Garamond" panose="02020404030301010803" pitchFamily="18" charset="0"/>
              </a:rPr>
              <a:t>GROWTH</a:t>
            </a:r>
            <a:r>
              <a:rPr lang="en-GB" sz="12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a:t>
            </a:r>
          </a:p>
          <a:p>
            <a:pPr marL="239395" algn="ctr">
              <a:lnSpc>
                <a:spcPct val="115000"/>
              </a:lnSpc>
              <a:spcBef>
                <a:spcPts val="1370"/>
              </a:spcBef>
              <a:spcAft>
                <a:spcPts val="0"/>
              </a:spcAft>
            </a:pPr>
            <a:r>
              <a:rPr lang="en-GB" sz="1200" b="1" dirty="0">
                <a:solidFill>
                  <a:srgbClr val="BA0E1E"/>
                </a:solidFill>
                <a:latin typeface="Trebuchet MS" panose="020B0603020202020204" pitchFamily="34" charset="0"/>
                <a:ea typeface="Arial" panose="020B0604020202020204" pitchFamily="34" charset="0"/>
              </a:rPr>
              <a:t>Centred on the club always striving to improve</a:t>
            </a:r>
            <a:endParaRPr lang="en-GB" sz="1200" dirty="0">
              <a:solidFill>
                <a:srgbClr val="BA0E1E"/>
              </a:solidFill>
              <a:effectLst/>
              <a:latin typeface="Trebuchet MS" panose="020B0603020202020204" pitchFamily="34" charset="0"/>
              <a:ea typeface="Arial" panose="020B0604020202020204" pitchFamily="34" charset="0"/>
            </a:endParaRPr>
          </a:p>
          <a:p>
            <a:pPr marL="236855" marR="186690" indent="-5715" algn="ctr">
              <a:lnSpc>
                <a:spcPct val="93000"/>
              </a:lnSpc>
              <a:spcAft>
                <a:spcPts val="0"/>
              </a:spcAft>
            </a:pPr>
            <a:endParaRPr lang="en-GB" sz="1200" dirty="0">
              <a:solidFill>
                <a:srgbClr val="BA0E1E"/>
              </a:solidFill>
              <a:latin typeface="Trebuchet MS" panose="020B0603020202020204" pitchFamily="34" charset="0"/>
              <a:ea typeface="Garamond" panose="02020404030301010803" pitchFamily="18" charset="0"/>
              <a:cs typeface="Garamond" panose="02020404030301010803" pitchFamily="18" charset="0"/>
            </a:endParaRPr>
          </a:p>
          <a:p>
            <a:pPr marL="236855" marR="186690" indent="-5715" algn="ctr">
              <a:lnSpc>
                <a:spcPct val="93000"/>
              </a:lnSpc>
              <a:spcAft>
                <a:spcPts val="0"/>
              </a:spcAft>
            </a:pPr>
            <a:r>
              <a:rPr lang="en-GB" sz="12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Previous achievement</a:t>
            </a:r>
            <a:r>
              <a:rPr lang="en-GB" sz="1200" b="1" u="sng" dirty="0">
                <a:solidFill>
                  <a:srgbClr val="BA0E1E"/>
                </a:solidFill>
                <a:latin typeface="Trebuchet MS" panose="020B0603020202020204" pitchFamily="34" charset="0"/>
                <a:ea typeface="Garamond" panose="02020404030301010803" pitchFamily="18" charset="0"/>
                <a:cs typeface="Garamond" panose="02020404030301010803" pitchFamily="18" charset="0"/>
              </a:rPr>
              <a:t>s</a:t>
            </a:r>
            <a:endParaRPr lang="en-GB" sz="1200" b="1" u="sng"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endParaRPr>
          </a:p>
          <a:p>
            <a:pPr marL="236855" marR="186690" indent="-5715"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We have made considerable efforts to raise our profile in recent years with over </a:t>
            </a:r>
            <a:r>
              <a:rPr lang="en-GB" sz="1100" b="1" dirty="0">
                <a:solidFill>
                  <a:srgbClr val="BA0E1E"/>
                </a:solidFill>
                <a:latin typeface="Trebuchet MS" panose="020B0603020202020204" pitchFamily="34" charset="0"/>
                <a:ea typeface="Garamond" panose="02020404030301010803" pitchFamily="18" charset="0"/>
                <a:cs typeface="Garamond" panose="02020404030301010803" pitchFamily="18" charset="0"/>
              </a:rPr>
              <a:t>4,000</a:t>
            </a: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 followers.</a:t>
            </a:r>
          </a:p>
          <a:p>
            <a:pPr marL="236855" marR="186690" indent="-5715" algn="ctr">
              <a:lnSpc>
                <a:spcPct val="93000"/>
              </a:lnSpc>
              <a:spcAft>
                <a:spcPts val="0"/>
              </a:spcAft>
            </a:pPr>
            <a:endParaRPr lang="en-GB" sz="1100" b="1" dirty="0">
              <a:solidFill>
                <a:srgbClr val="BA0E1E"/>
              </a:solidFill>
              <a:effectLst/>
              <a:latin typeface="Trebuchet MS" panose="020B0603020202020204" pitchFamily="34" charset="0"/>
              <a:ea typeface="Arial" panose="020B0604020202020204" pitchFamily="34" charset="0"/>
            </a:endParaRPr>
          </a:p>
          <a:p>
            <a:pPr marL="233680" marR="242570" indent="635" algn="ctr">
              <a:lnSpc>
                <a:spcPct val="93000"/>
              </a:lnSpc>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New website - www.galacricketclub.co.uk  Media coverage—weekly column in Border Telegraph and weekly match reports and features on club during season in local press </a:t>
            </a:r>
            <a:endParaRPr lang="en-GB" sz="1100" b="1" dirty="0">
              <a:solidFill>
                <a:srgbClr val="BA0E1E"/>
              </a:solidFill>
              <a:effectLst/>
              <a:latin typeface="Trebuchet MS" panose="020B0603020202020204" pitchFamily="34" charset="0"/>
              <a:ea typeface="Arial" panose="020B0604020202020204" pitchFamily="34" charset="0"/>
            </a:endParaRPr>
          </a:p>
          <a:p>
            <a:pPr marL="233680" marR="245110" indent="1905" algn="ctr">
              <a:lnSpc>
                <a:spcPct val="93000"/>
              </a:lnSpc>
              <a:spcBef>
                <a:spcPts val="1370"/>
              </a:spcBef>
              <a:spcAft>
                <a:spcPts val="0"/>
              </a:spcAft>
            </a:pPr>
            <a:r>
              <a:rPr lang="en-GB" sz="1100" b="1" dirty="0">
                <a:solidFill>
                  <a:srgbClr val="BA0E1E"/>
                </a:solidFill>
                <a:effectLst/>
                <a:latin typeface="Trebuchet MS" panose="020B0603020202020204" pitchFamily="34" charset="0"/>
                <a:ea typeface="Garamond" panose="02020404030301010803" pitchFamily="18" charset="0"/>
                <a:cs typeface="Garamond" panose="02020404030301010803" pitchFamily="18" charset="0"/>
              </a:rPr>
              <a:t>Recent good work has seen club awarded regional club of year titles</a:t>
            </a:r>
          </a:p>
        </p:txBody>
      </p:sp>
      <p:grpSp>
        <p:nvGrpSpPr>
          <p:cNvPr id="9" name="Group 8">
            <a:extLst>
              <a:ext uri="{FF2B5EF4-FFF2-40B4-BE49-F238E27FC236}">
                <a16:creationId xmlns:a16="http://schemas.microsoft.com/office/drawing/2014/main" id="{787C3B28-D5D1-40C2-8DD4-206B575522B7}"/>
              </a:ext>
            </a:extLst>
          </p:cNvPr>
          <p:cNvGrpSpPr/>
          <p:nvPr/>
        </p:nvGrpSpPr>
        <p:grpSpPr>
          <a:xfrm>
            <a:off x="71120" y="6477629"/>
            <a:ext cx="1595120" cy="349891"/>
            <a:chOff x="0" y="3460"/>
            <a:chExt cx="1564640" cy="383760"/>
          </a:xfrm>
        </p:grpSpPr>
        <p:sp>
          <p:nvSpPr>
            <p:cNvPr id="10" name="Rectangle: Rounded Corners 9">
              <a:extLst>
                <a:ext uri="{FF2B5EF4-FFF2-40B4-BE49-F238E27FC236}">
                  <a16:creationId xmlns:a16="http://schemas.microsoft.com/office/drawing/2014/main" id="{A4CA6E91-184B-4236-BD69-DBC581055CA7}"/>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AA7D2415-75B0-4D18-89E5-988D3951AC2E}"/>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9</a:t>
              </a:r>
            </a:p>
          </p:txBody>
        </p:sp>
      </p:grpSp>
    </p:spTree>
    <p:extLst>
      <p:ext uri="{BB962C8B-B14F-4D97-AF65-F5344CB8AC3E}">
        <p14:creationId xmlns:p14="http://schemas.microsoft.com/office/powerpoint/2010/main" val="271483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9A185C-585E-4792-8111-53EFD17BBD21}"/>
              </a:ext>
            </a:extLst>
          </p:cNvPr>
          <p:cNvSpPr>
            <a:spLocks noGrp="1"/>
          </p:cNvSpPr>
          <p:nvPr>
            <p:ph idx="1"/>
          </p:nvPr>
        </p:nvSpPr>
        <p:spPr>
          <a:xfrm>
            <a:off x="838200" y="3429000"/>
            <a:ext cx="10515600" cy="3164840"/>
          </a:xfrm>
          <a:solidFill>
            <a:schemeClr val="bg1">
              <a:alpha val="92000"/>
            </a:schemeClr>
          </a:solidFill>
          <a:ln w="31750">
            <a:solidFill>
              <a:srgbClr val="BA0E1E"/>
            </a:solidFill>
          </a:ln>
        </p:spPr>
        <p:txBody>
          <a:bodyPr>
            <a:normAutofit fontScale="62500" lnSpcReduction="20000"/>
          </a:bodyPr>
          <a:lstStyle/>
          <a:p>
            <a:pPr marL="0" indent="0" algn="ctr">
              <a:buNone/>
            </a:pPr>
            <a:endPar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endParaRPr>
          </a:p>
          <a:p>
            <a:pPr marL="0" indent="0" algn="ctr">
              <a:buNone/>
            </a:pP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FOR FURTHER INFORMATION ON SPONSORSHIP OPPORTUNITIES OR TO CONFIRM YOUR SUPPORT FOR GALA CRICKET CLUB PLEASE CONTACT OUR SOCIAL MEDIA PAGES OR</a:t>
            </a:r>
            <a:endParaRPr lang="en-GB" sz="4000" b="1" dirty="0">
              <a:effectLst/>
              <a:latin typeface="Aharoni" panose="02010803020104030203" pitchFamily="2" charset="-79"/>
              <a:ea typeface="Garamond" panose="02020404030301010803" pitchFamily="18" charset="0"/>
              <a:cs typeface="Aharoni" panose="02010803020104030203" pitchFamily="2" charset="-79"/>
            </a:endParaRPr>
          </a:p>
          <a:p>
            <a:pPr marL="0" indent="0" algn="ctr">
              <a:buNone/>
            </a:pPr>
            <a:r>
              <a:rPr lang="en-GB" sz="4000" b="1" dirty="0">
                <a:effectLst/>
                <a:latin typeface="Aharoni" panose="02010803020104030203" pitchFamily="2" charset="-79"/>
                <a:ea typeface="Garamond" panose="02020404030301010803" pitchFamily="18" charset="0"/>
                <a:cs typeface="Aharoni" panose="02010803020104030203" pitchFamily="2" charset="-79"/>
              </a:rPr>
              <a:t>EMAIL: </a:t>
            </a: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GALACRICKETCLUB@GMAIL.COM </a:t>
            </a:r>
          </a:p>
          <a:p>
            <a:pPr marL="0" indent="0" algn="ctr">
              <a:buNone/>
            </a:pPr>
            <a:r>
              <a:rPr lang="en-GB" sz="4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PHONE: </a:t>
            </a:r>
            <a:r>
              <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07913767871</a:t>
            </a:r>
          </a:p>
          <a:p>
            <a:pPr marL="0" indent="0">
              <a:buNone/>
            </a:pPr>
            <a:r>
              <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rPr>
              <a:t>     </a:t>
            </a:r>
          </a:p>
          <a:p>
            <a:pPr marL="0" indent="0" algn="ctr">
              <a:buNone/>
            </a:pPr>
            <a:endParaRPr lang="en-GB" sz="7000" b="1" dirty="0">
              <a:solidFill>
                <a:srgbClr val="000000"/>
              </a:solidFill>
              <a:effectLst/>
              <a:latin typeface="Aharoni" panose="02010803020104030203" pitchFamily="2" charset="-79"/>
              <a:ea typeface="Garamond" panose="02020404030301010803" pitchFamily="18" charset="0"/>
              <a:cs typeface="Aharoni" panose="02010803020104030203" pitchFamily="2" charset="-79"/>
            </a:endParaRPr>
          </a:p>
          <a:p>
            <a:pPr marL="0" indent="0">
              <a:buNone/>
            </a:pPr>
            <a:endParaRPr lang="en-GB" dirty="0"/>
          </a:p>
        </p:txBody>
      </p:sp>
      <p:pic>
        <p:nvPicPr>
          <p:cNvPr id="7" name="Picture 6">
            <a:extLst>
              <a:ext uri="{FF2B5EF4-FFF2-40B4-BE49-F238E27FC236}">
                <a16:creationId xmlns:a16="http://schemas.microsoft.com/office/drawing/2014/main" id="{9C4A6ECA-21F5-4821-AF38-5890D9B37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790" y="81281"/>
            <a:ext cx="2090420" cy="2090420"/>
          </a:xfrm>
          <a:prstGeom prst="rect">
            <a:avLst/>
          </a:prstGeom>
        </p:spPr>
      </p:pic>
      <p:sp>
        <p:nvSpPr>
          <p:cNvPr id="8" name="TextBox 7">
            <a:extLst>
              <a:ext uri="{FF2B5EF4-FFF2-40B4-BE49-F238E27FC236}">
                <a16:creationId xmlns:a16="http://schemas.microsoft.com/office/drawing/2014/main" id="{93A7B826-576E-483D-9394-46D91996C3B3}"/>
              </a:ext>
            </a:extLst>
          </p:cNvPr>
          <p:cNvSpPr txBox="1"/>
          <p:nvPr/>
        </p:nvSpPr>
        <p:spPr>
          <a:xfrm>
            <a:off x="3423920" y="1968321"/>
            <a:ext cx="8524240" cy="1200329"/>
          </a:xfrm>
          <a:prstGeom prst="rect">
            <a:avLst/>
          </a:prstGeom>
          <a:noFill/>
        </p:spPr>
        <p:txBody>
          <a:bodyPr wrap="square" rtlCol="0">
            <a:spAutoFit/>
          </a:bodyPr>
          <a:lstStyle/>
          <a:p>
            <a:r>
              <a:rPr lang="en-GB" sz="7200" dirty="0">
                <a:solidFill>
                  <a:srgbClr val="BA0E1E"/>
                </a:solidFill>
                <a:latin typeface="Aharoni" panose="02010803020104030203" pitchFamily="2" charset="-79"/>
                <a:cs typeface="Aharoni" panose="02010803020104030203" pitchFamily="2" charset="-79"/>
              </a:rPr>
              <a:t>THANKYOU</a:t>
            </a:r>
          </a:p>
        </p:txBody>
      </p:sp>
      <p:pic>
        <p:nvPicPr>
          <p:cNvPr id="10" name="Picture 4" descr="See the source image">
            <a:extLst>
              <a:ext uri="{FF2B5EF4-FFF2-40B4-BE49-F238E27FC236}">
                <a16:creationId xmlns:a16="http://schemas.microsoft.com/office/drawing/2014/main" id="{98F41F65-9DA2-4988-9E2C-4B4F51C3F0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62" y="5943045"/>
            <a:ext cx="1065074" cy="6507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e the source image">
            <a:extLst>
              <a:ext uri="{FF2B5EF4-FFF2-40B4-BE49-F238E27FC236}">
                <a16:creationId xmlns:a16="http://schemas.microsoft.com/office/drawing/2014/main" id="{3A635314-6F2E-45D7-8167-710B1D6B99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754" y="5961300"/>
            <a:ext cx="548639" cy="5486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ee the source image">
            <a:extLst>
              <a:ext uri="{FF2B5EF4-FFF2-40B4-BE49-F238E27FC236}">
                <a16:creationId xmlns:a16="http://schemas.microsoft.com/office/drawing/2014/main" id="{715DCA5D-EADE-4B25-AE7B-EDB8371BD8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6278" y="5910223"/>
            <a:ext cx="650794" cy="6507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7D7F2B-683D-4FDA-BDCA-9B9CBD7D25F6}"/>
              </a:ext>
            </a:extLst>
          </p:cNvPr>
          <p:cNvSpPr txBox="1"/>
          <p:nvPr/>
        </p:nvSpPr>
        <p:spPr>
          <a:xfrm>
            <a:off x="1601088" y="6061670"/>
            <a:ext cx="1700911" cy="369332"/>
          </a:xfrm>
          <a:prstGeom prst="rect">
            <a:avLst/>
          </a:prstGeom>
          <a:noFill/>
        </p:spPr>
        <p:txBody>
          <a:bodyPr wrap="square" rtlCol="0">
            <a:spAutoFit/>
          </a:bodyPr>
          <a:lstStyle/>
          <a:p>
            <a:r>
              <a:rPr lang="en-GB" dirty="0">
                <a:solidFill>
                  <a:srgbClr val="C00000"/>
                </a:solidFill>
                <a:latin typeface="Aharoni" panose="02010803020104030203" pitchFamily="2" charset="-79"/>
                <a:cs typeface="Aharoni" panose="02010803020104030203" pitchFamily="2" charset="-79"/>
              </a:rPr>
              <a:t>@gala_cricket</a:t>
            </a:r>
          </a:p>
        </p:txBody>
      </p:sp>
      <p:sp>
        <p:nvSpPr>
          <p:cNvPr id="14" name="TextBox 13">
            <a:extLst>
              <a:ext uri="{FF2B5EF4-FFF2-40B4-BE49-F238E27FC236}">
                <a16:creationId xmlns:a16="http://schemas.microsoft.com/office/drawing/2014/main" id="{39CE619B-CE54-45ED-91CC-774608499324}"/>
              </a:ext>
            </a:extLst>
          </p:cNvPr>
          <p:cNvSpPr txBox="1"/>
          <p:nvPr/>
        </p:nvSpPr>
        <p:spPr>
          <a:xfrm>
            <a:off x="5270393" y="6083498"/>
            <a:ext cx="2183131" cy="369332"/>
          </a:xfrm>
          <a:prstGeom prst="rect">
            <a:avLst/>
          </a:prstGeom>
          <a:noFill/>
        </p:spPr>
        <p:txBody>
          <a:bodyPr wrap="square" rtlCol="0">
            <a:spAutoFit/>
          </a:bodyPr>
          <a:lstStyle/>
          <a:p>
            <a:r>
              <a:rPr lang="en-GB" b="1" dirty="0">
                <a:solidFill>
                  <a:srgbClr val="C00000"/>
                </a:solidFill>
                <a:latin typeface="Aharoni" panose="02010803020104030203" pitchFamily="2" charset="-79"/>
                <a:cs typeface="Aharoni" panose="02010803020104030203" pitchFamily="2" charset="-79"/>
              </a:rPr>
              <a:t>Gala Cricket Club</a:t>
            </a:r>
          </a:p>
        </p:txBody>
      </p:sp>
      <p:sp>
        <p:nvSpPr>
          <p:cNvPr id="15" name="TextBox 14">
            <a:extLst>
              <a:ext uri="{FF2B5EF4-FFF2-40B4-BE49-F238E27FC236}">
                <a16:creationId xmlns:a16="http://schemas.microsoft.com/office/drawing/2014/main" id="{E74117CF-E60F-4E69-86EA-CF9A4C5F7D57}"/>
              </a:ext>
            </a:extLst>
          </p:cNvPr>
          <p:cNvSpPr txBox="1"/>
          <p:nvPr/>
        </p:nvSpPr>
        <p:spPr>
          <a:xfrm>
            <a:off x="9478655" y="6083498"/>
            <a:ext cx="1700911" cy="369332"/>
          </a:xfrm>
          <a:prstGeom prst="rect">
            <a:avLst/>
          </a:prstGeom>
          <a:noFill/>
        </p:spPr>
        <p:txBody>
          <a:bodyPr wrap="square" rtlCol="0">
            <a:spAutoFit/>
          </a:bodyPr>
          <a:lstStyle/>
          <a:p>
            <a:r>
              <a:rPr lang="en-GB" dirty="0">
                <a:solidFill>
                  <a:srgbClr val="C00000"/>
                </a:solidFill>
                <a:latin typeface="Aharoni" panose="02010803020104030203" pitchFamily="2" charset="-79"/>
                <a:cs typeface="Aharoni" panose="02010803020104030203" pitchFamily="2" charset="-79"/>
              </a:rPr>
              <a:t>@galacricket_</a:t>
            </a:r>
          </a:p>
        </p:txBody>
      </p:sp>
    </p:spTree>
    <p:extLst>
      <p:ext uri="{BB962C8B-B14F-4D97-AF65-F5344CB8AC3E}">
        <p14:creationId xmlns:p14="http://schemas.microsoft.com/office/powerpoint/2010/main" val="162779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E8DD5-87EE-4511-9C32-6FBDEAC8F4BA}"/>
              </a:ext>
            </a:extLst>
          </p:cNvPr>
          <p:cNvSpPr/>
          <p:nvPr/>
        </p:nvSpPr>
        <p:spPr>
          <a:xfrm>
            <a:off x="0" y="0"/>
            <a:ext cx="12192000" cy="6858000"/>
          </a:xfrm>
          <a:prstGeom prst="rect">
            <a:avLst/>
          </a:prstGeom>
          <a:solidFill>
            <a:srgbClr val="BA0E1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1AA7298-3689-4835-9240-46465A64AE23}"/>
              </a:ext>
            </a:extLst>
          </p:cNvPr>
          <p:cNvSpPr txBox="1"/>
          <p:nvPr/>
        </p:nvSpPr>
        <p:spPr>
          <a:xfrm>
            <a:off x="284480" y="162560"/>
            <a:ext cx="11623040" cy="1446550"/>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ALL SPONSORSHIPS</a:t>
            </a:r>
          </a:p>
          <a:p>
            <a:pPr algn="ctr"/>
            <a:r>
              <a:rPr lang="en-GB" sz="3200" dirty="0">
                <a:solidFill>
                  <a:schemeClr val="tx1">
                    <a:lumMod val="95000"/>
                    <a:lumOff val="5000"/>
                  </a:schemeClr>
                </a:solidFill>
                <a:latin typeface="Aharoni" panose="02010803020104030203" pitchFamily="2" charset="-79"/>
                <a:cs typeface="Aharoni" panose="02010803020104030203" pitchFamily="2" charset="-79"/>
              </a:rPr>
              <a:t>WHAT’S INCLUDED</a:t>
            </a:r>
            <a:r>
              <a:rPr lang="en-GB" sz="4400" dirty="0">
                <a:solidFill>
                  <a:schemeClr val="tx1">
                    <a:lumMod val="95000"/>
                    <a:lumOff val="5000"/>
                  </a:schemeClr>
                </a:solidFill>
                <a:latin typeface="Aharoni" panose="02010803020104030203" pitchFamily="2" charset="-79"/>
                <a:cs typeface="Aharoni" panose="02010803020104030203" pitchFamily="2" charset="-79"/>
              </a:rPr>
              <a:t>?</a:t>
            </a:r>
            <a:endParaRPr lang="en-GB" sz="3200" dirty="0">
              <a:solidFill>
                <a:schemeClr val="tx1">
                  <a:lumMod val="95000"/>
                  <a:lumOff val="5000"/>
                </a:schemeClr>
              </a:solidFill>
              <a:latin typeface="Aharoni" panose="02010803020104030203" pitchFamily="2" charset="-79"/>
              <a:cs typeface="Aharoni" panose="02010803020104030203" pitchFamily="2" charset="-79"/>
            </a:endParaRPr>
          </a:p>
        </p:txBody>
      </p:sp>
      <p:sp>
        <p:nvSpPr>
          <p:cNvPr id="4" name="Plus Sign 3">
            <a:extLst>
              <a:ext uri="{FF2B5EF4-FFF2-40B4-BE49-F238E27FC236}">
                <a16:creationId xmlns:a16="http://schemas.microsoft.com/office/drawing/2014/main" id="{2421E73D-FCEA-4802-A965-2C585A21036D}"/>
              </a:ext>
            </a:extLst>
          </p:cNvPr>
          <p:cNvSpPr/>
          <p:nvPr/>
        </p:nvSpPr>
        <p:spPr>
          <a:xfrm>
            <a:off x="284480" y="1742827"/>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F4297BB-623F-4DEF-B8EE-3C3D3A00FCBF}"/>
              </a:ext>
            </a:extLst>
          </p:cNvPr>
          <p:cNvSpPr txBox="1"/>
          <p:nvPr/>
        </p:nvSpPr>
        <p:spPr>
          <a:xfrm>
            <a:off x="1219200" y="1851832"/>
            <a:ext cx="8239760"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COMPLIMENTARY CLUB MEMBERSHIP</a:t>
            </a:r>
          </a:p>
        </p:txBody>
      </p:sp>
      <p:sp>
        <p:nvSpPr>
          <p:cNvPr id="11" name="Plus Sign 10">
            <a:extLst>
              <a:ext uri="{FF2B5EF4-FFF2-40B4-BE49-F238E27FC236}">
                <a16:creationId xmlns:a16="http://schemas.microsoft.com/office/drawing/2014/main" id="{74775C57-48B0-4EE8-9190-AA2E8905A6A1}"/>
              </a:ext>
            </a:extLst>
          </p:cNvPr>
          <p:cNvSpPr/>
          <p:nvPr/>
        </p:nvSpPr>
        <p:spPr>
          <a:xfrm>
            <a:off x="294640" y="2695030"/>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lus Sign 11">
            <a:extLst>
              <a:ext uri="{FF2B5EF4-FFF2-40B4-BE49-F238E27FC236}">
                <a16:creationId xmlns:a16="http://schemas.microsoft.com/office/drawing/2014/main" id="{984BBE23-7CD6-4F8D-B118-35602EFAE912}"/>
              </a:ext>
            </a:extLst>
          </p:cNvPr>
          <p:cNvSpPr/>
          <p:nvPr/>
        </p:nvSpPr>
        <p:spPr>
          <a:xfrm>
            <a:off x="284480" y="3647233"/>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D681B94-04B3-41A4-9002-1421DE9B6D6E}"/>
              </a:ext>
            </a:extLst>
          </p:cNvPr>
          <p:cNvSpPr txBox="1"/>
          <p:nvPr/>
        </p:nvSpPr>
        <p:spPr>
          <a:xfrm>
            <a:off x="1219200" y="2631082"/>
            <a:ext cx="10688320" cy="1169551"/>
          </a:xfrm>
          <a:prstGeom prst="rect">
            <a:avLst/>
          </a:prstGeom>
          <a:noFill/>
        </p:spPr>
        <p:txBody>
          <a:bodyPr wrap="square" rtlCol="0">
            <a:spAutoFit/>
          </a:bodyPr>
          <a:lstStyle/>
          <a:p>
            <a:r>
              <a:rPr lang="en-GB" sz="3500" b="1" dirty="0">
                <a:solidFill>
                  <a:schemeClr val="bg1"/>
                </a:solidFill>
                <a:latin typeface="Trebuchet MS" panose="020B0603020202020204" pitchFamily="34" charset="0"/>
              </a:rPr>
              <a:t>REGULAR COVERAGE ON WEBSITE &amp; SOCIAL MEDIA WITH OVER 4,000 FOLLOWERS</a:t>
            </a:r>
          </a:p>
        </p:txBody>
      </p:sp>
      <p:sp>
        <p:nvSpPr>
          <p:cNvPr id="15" name="TextBox 14">
            <a:extLst>
              <a:ext uri="{FF2B5EF4-FFF2-40B4-BE49-F238E27FC236}">
                <a16:creationId xmlns:a16="http://schemas.microsoft.com/office/drawing/2014/main" id="{FBDC2661-CE38-4987-B4A0-26C601D89193}"/>
              </a:ext>
            </a:extLst>
          </p:cNvPr>
          <p:cNvSpPr txBox="1"/>
          <p:nvPr/>
        </p:nvSpPr>
        <p:spPr>
          <a:xfrm>
            <a:off x="1219200" y="3647233"/>
            <a:ext cx="10688320" cy="1200329"/>
          </a:xfrm>
          <a:prstGeom prst="rect">
            <a:avLst/>
          </a:prstGeom>
          <a:noFill/>
        </p:spPr>
        <p:txBody>
          <a:bodyPr wrap="square" rtlCol="0">
            <a:spAutoFit/>
          </a:bodyPr>
          <a:lstStyle/>
          <a:p>
            <a:pPr algn="just"/>
            <a:r>
              <a:rPr lang="en-GB" sz="3600" b="1" dirty="0">
                <a:solidFill>
                  <a:schemeClr val="bg1"/>
                </a:solidFill>
                <a:latin typeface="Trebuchet MS" panose="020B0603020202020204" pitchFamily="34" charset="0"/>
              </a:rPr>
              <a:t>INVITE TO SUPPORTERS &amp; SPONSORS DAY WITH COMPLIMENTARY DRINKS AND BUFFET</a:t>
            </a:r>
          </a:p>
        </p:txBody>
      </p:sp>
      <p:graphicFrame>
        <p:nvGraphicFramePr>
          <p:cNvPr id="16" name="Diagram 15">
            <a:extLst>
              <a:ext uri="{FF2B5EF4-FFF2-40B4-BE49-F238E27FC236}">
                <a16:creationId xmlns:a16="http://schemas.microsoft.com/office/drawing/2014/main" id="{F146D1BC-52AA-4A76-B170-152B25DB592F}"/>
              </a:ext>
            </a:extLst>
          </p:cNvPr>
          <p:cNvGraphicFramePr/>
          <p:nvPr>
            <p:extLst>
              <p:ext uri="{D42A27DB-BD31-4B8C-83A1-F6EECF244321}">
                <p14:modId xmlns:p14="http://schemas.microsoft.com/office/powerpoint/2010/main" val="2208779616"/>
              </p:ext>
            </p:extLst>
          </p:nvPr>
        </p:nvGraphicFramePr>
        <p:xfrm>
          <a:off x="152400" y="6378112"/>
          <a:ext cx="1564640" cy="39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ogo&#10;&#10;Description automatically generated">
            <a:extLst>
              <a:ext uri="{FF2B5EF4-FFF2-40B4-BE49-F238E27FC236}">
                <a16:creationId xmlns:a16="http://schemas.microsoft.com/office/drawing/2014/main" id="{97FACD70-2D04-4BC8-BE19-1344487987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3883"/>
            <a:ext cx="1596887" cy="1596887"/>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FA71F667-7BD1-4482-BB96-855CDB076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5113" y="109351"/>
            <a:ext cx="1596887" cy="1506996"/>
          </a:xfrm>
          <a:prstGeom prst="rect">
            <a:avLst/>
          </a:prstGeom>
        </p:spPr>
      </p:pic>
      <p:sp>
        <p:nvSpPr>
          <p:cNvPr id="5" name="Plus Sign 4">
            <a:extLst>
              <a:ext uri="{FF2B5EF4-FFF2-40B4-BE49-F238E27FC236}">
                <a16:creationId xmlns:a16="http://schemas.microsoft.com/office/drawing/2014/main" id="{5F93C585-3078-2254-23F4-F3C9787FCADE}"/>
              </a:ext>
            </a:extLst>
          </p:cNvPr>
          <p:cNvSpPr/>
          <p:nvPr/>
        </p:nvSpPr>
        <p:spPr>
          <a:xfrm>
            <a:off x="284480" y="4847562"/>
            <a:ext cx="873760" cy="853440"/>
          </a:xfrm>
          <a:prstGeom prst="mathPlus">
            <a:avLst/>
          </a:prstGeom>
          <a:solidFill>
            <a:schemeClr val="bg1"/>
          </a:solidFill>
          <a:ln>
            <a:solidFill>
              <a:srgbClr val="BA0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4E3C8DC-5B3A-D30F-59D7-54A81EDF3AE9}"/>
              </a:ext>
            </a:extLst>
          </p:cNvPr>
          <p:cNvSpPr txBox="1"/>
          <p:nvPr/>
        </p:nvSpPr>
        <p:spPr>
          <a:xfrm>
            <a:off x="1168400" y="4838862"/>
            <a:ext cx="10688320" cy="1200329"/>
          </a:xfrm>
          <a:prstGeom prst="rect">
            <a:avLst/>
          </a:prstGeom>
          <a:noFill/>
        </p:spPr>
        <p:txBody>
          <a:bodyPr wrap="square" rtlCol="0">
            <a:spAutoFit/>
          </a:bodyPr>
          <a:lstStyle/>
          <a:p>
            <a:pPr algn="just"/>
            <a:r>
              <a:rPr lang="en-GB" sz="3600" b="1" dirty="0">
                <a:solidFill>
                  <a:schemeClr val="bg1"/>
                </a:solidFill>
                <a:latin typeface="Trebuchet MS" panose="020B0603020202020204" pitchFamily="34" charset="0"/>
              </a:rPr>
              <a:t>SUPPORT ONE OF OLDEST SPORTS CLUBS IN GALA ENTERING ITS 170</a:t>
            </a:r>
            <a:r>
              <a:rPr lang="en-GB" sz="3600" b="1" baseline="30000" dirty="0">
                <a:solidFill>
                  <a:schemeClr val="bg1"/>
                </a:solidFill>
                <a:latin typeface="Trebuchet MS" panose="020B0603020202020204" pitchFamily="34" charset="0"/>
              </a:rPr>
              <a:t>TH</a:t>
            </a:r>
            <a:r>
              <a:rPr lang="en-GB" sz="3600" b="1" dirty="0">
                <a:solidFill>
                  <a:schemeClr val="bg1"/>
                </a:solidFill>
                <a:latin typeface="Trebuchet MS" panose="020B0603020202020204" pitchFamily="34" charset="0"/>
              </a:rPr>
              <a:t> YEAR</a:t>
            </a:r>
          </a:p>
        </p:txBody>
      </p:sp>
    </p:spTree>
    <p:extLst>
      <p:ext uri="{BB962C8B-B14F-4D97-AF65-F5344CB8AC3E}">
        <p14:creationId xmlns:p14="http://schemas.microsoft.com/office/powerpoint/2010/main" val="224505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725B9-54B4-42AA-B175-3FCE731A5F74}"/>
              </a:ext>
            </a:extLst>
          </p:cNvPr>
          <p:cNvSpPr txBox="1"/>
          <p:nvPr/>
        </p:nvSpPr>
        <p:spPr>
          <a:xfrm>
            <a:off x="396240" y="304800"/>
            <a:ext cx="11623040" cy="1862048"/>
          </a:xfrm>
          <a:prstGeom prst="rect">
            <a:avLst/>
          </a:prstGeom>
          <a:noFill/>
        </p:spPr>
        <p:txBody>
          <a:bodyPr wrap="square" rtlCol="0">
            <a:spAutoFit/>
          </a:bodyPr>
          <a:lstStyle/>
          <a:p>
            <a:r>
              <a:rPr lang="en-GB" sz="11500" dirty="0">
                <a:solidFill>
                  <a:srgbClr val="C00000"/>
                </a:solidFill>
                <a:latin typeface="Aharoni" panose="02010803020104030203" pitchFamily="2" charset="-79"/>
                <a:cs typeface="Aharoni" panose="02010803020104030203" pitchFamily="2" charset="-79"/>
              </a:rPr>
              <a:t>OPPORTUNITIES</a:t>
            </a:r>
          </a:p>
        </p:txBody>
      </p:sp>
      <p:sp>
        <p:nvSpPr>
          <p:cNvPr id="7" name="TextBox 6">
            <a:extLst>
              <a:ext uri="{FF2B5EF4-FFF2-40B4-BE49-F238E27FC236}">
                <a16:creationId xmlns:a16="http://schemas.microsoft.com/office/drawing/2014/main" id="{14BCB161-87F0-4231-B8BE-DD55B1CB4351}"/>
              </a:ext>
            </a:extLst>
          </p:cNvPr>
          <p:cNvSpPr txBox="1"/>
          <p:nvPr/>
        </p:nvSpPr>
        <p:spPr>
          <a:xfrm>
            <a:off x="548640" y="2062480"/>
            <a:ext cx="11003280" cy="4678588"/>
          </a:xfrm>
          <a:prstGeom prst="rect">
            <a:avLst/>
          </a:prstGeom>
          <a:solidFill>
            <a:schemeClr val="bg1">
              <a:alpha val="42000"/>
            </a:schemeClr>
          </a:solidFill>
          <a:ln w="34925">
            <a:solidFill>
              <a:srgbClr val="BA0E1E"/>
            </a:solidFill>
          </a:ln>
        </p:spPr>
        <p:txBody>
          <a:bodyPr wrap="square" rtlCol="0">
            <a:spAutoFit/>
          </a:bodyPr>
          <a:lstStyle/>
          <a:p>
            <a:pPr marL="433705" marR="354965" algn="ctr">
              <a:lnSpc>
                <a:spcPct val="93000"/>
              </a:lnSpc>
              <a:spcBef>
                <a:spcPts val="4425"/>
              </a:spcBef>
              <a:spcAft>
                <a:spcPts val="0"/>
              </a:spcAft>
            </a:pPr>
            <a:r>
              <a:rPr lang="en-GB" sz="2400" b="1" dirty="0">
                <a:latin typeface="Aharoni" panose="02010803020104030203" pitchFamily="2" charset="-79"/>
                <a:ea typeface="Garamond" panose="02020404030301010803" pitchFamily="18" charset="0"/>
                <a:cs typeface="Aharoni" panose="02010803020104030203" pitchFamily="2" charset="-79"/>
              </a:rPr>
              <a:t>FOR OUR FULL RANGE OF SPONSORSHIP OPPORTUNITIES FOR </a:t>
            </a:r>
            <a:r>
              <a:rPr lang="en-GB" sz="3200" b="1" dirty="0">
                <a:latin typeface="Aharoni" panose="02010803020104030203" pitchFamily="2" charset="-79"/>
                <a:ea typeface="Garamond" panose="02020404030301010803" pitchFamily="18" charset="0"/>
                <a:cs typeface="Aharoni" panose="02010803020104030203" pitchFamily="2" charset="-79"/>
              </a:rPr>
              <a:t>2023</a:t>
            </a:r>
            <a:r>
              <a:rPr lang="en-GB" sz="2400" b="1" dirty="0">
                <a:latin typeface="Aharoni" panose="02010803020104030203" pitchFamily="2" charset="-79"/>
                <a:ea typeface="Garamond" panose="02020404030301010803" pitchFamily="18" charset="0"/>
                <a:cs typeface="Aharoni" panose="02010803020104030203" pitchFamily="2" charset="-79"/>
              </a:rPr>
              <a:t> PLEASE CONTINUE THROUGH THE BROCHURE. WE ARE </a:t>
            </a:r>
            <a:r>
              <a:rPr lang="en-GB" sz="2400" b="1" dirty="0">
                <a:effectLst/>
                <a:latin typeface="Aharoni" panose="02010803020104030203" pitchFamily="2" charset="-79"/>
                <a:ea typeface="Garamond" panose="02020404030301010803" pitchFamily="18" charset="0"/>
                <a:cs typeface="Aharoni" panose="02010803020104030203" pitchFamily="2" charset="-79"/>
              </a:rPr>
              <a:t>DELIGHTED TO OFFER SPONSORSHIP OPPORTUNITIES IN A RANGE OF AREAS AND PRICE BRACKETS TO SUIT ANY POTENTIAL SPONSOR. </a:t>
            </a:r>
          </a:p>
          <a:p>
            <a:pPr marL="221615" marR="93980" indent="3810">
              <a:lnSpc>
                <a:spcPct val="93000"/>
              </a:lnSpc>
              <a:spcAft>
                <a:spcPts val="0"/>
              </a:spcAft>
            </a:pPr>
            <a:endParaRPr lang="en-GB" sz="2400" b="1" dirty="0">
              <a:effectLst/>
              <a:latin typeface="Aharoni" panose="02010803020104030203" pitchFamily="2" charset="-79"/>
              <a:ea typeface="Garamond" panose="02020404030301010803" pitchFamily="18" charset="0"/>
              <a:cs typeface="Aharoni" panose="02010803020104030203" pitchFamily="2" charset="-79"/>
            </a:endParaRPr>
          </a:p>
          <a:p>
            <a:pPr marL="221615" marR="93980" indent="3810" algn="ctr">
              <a:lnSpc>
                <a:spcPct val="93000"/>
              </a:lnSpc>
            </a:pPr>
            <a:r>
              <a:rPr lang="en-GB" sz="2400" b="1" dirty="0">
                <a:latin typeface="Aharoni" panose="02010803020104030203" pitchFamily="2" charset="-79"/>
                <a:ea typeface="Garamond" panose="02020404030301010803" pitchFamily="18" charset="0"/>
                <a:cs typeface="Aharoni" panose="02010803020104030203" pitchFamily="2" charset="-79"/>
              </a:rPr>
              <a:t>WE APPRECIATE THE IMPACT THAT COVID AND COST CRISIS HAS HAD ON THE LOCAL ECONOMY. PLEASE GET IN TOUCH SHOULD YOU WISH TO SUPPORT US IN ANY OTHER WAY, OR WE CAN SUPPORT YOU IN ANY WAY. GET IN TOUCH IF YOU HAVE A REQUEST.</a:t>
            </a:r>
          </a:p>
          <a:p>
            <a:pPr marL="221615" marR="93980" indent="3810">
              <a:lnSpc>
                <a:spcPct val="93000"/>
              </a:lnSpc>
              <a:spcAft>
                <a:spcPts val="0"/>
              </a:spcAft>
            </a:pPr>
            <a:endParaRPr lang="en-GB" sz="2400" b="1" dirty="0">
              <a:latin typeface="Aharoni" panose="02010803020104030203" pitchFamily="2" charset="-79"/>
              <a:ea typeface="Arial" panose="020B0604020202020204" pitchFamily="34" charset="0"/>
              <a:cs typeface="Aharoni" panose="02010803020104030203" pitchFamily="2" charset="-79"/>
            </a:endParaRPr>
          </a:p>
          <a:p>
            <a:pPr marL="221615" marR="93980" indent="3810" algn="ctr">
              <a:lnSpc>
                <a:spcPct val="93000"/>
              </a:lnSpc>
            </a:pPr>
            <a:endParaRPr lang="en-GB" sz="2400" b="1" dirty="0">
              <a:effectLst/>
              <a:latin typeface="Aharoni" panose="02010803020104030203" pitchFamily="2" charset="-79"/>
              <a:ea typeface="Garamond" panose="02020404030301010803" pitchFamily="18" charset="0"/>
              <a:cs typeface="Aharoni" panose="02010803020104030203" pitchFamily="2" charset="-79"/>
            </a:endParaRPr>
          </a:p>
          <a:p>
            <a:pPr marL="221615" marR="93980" indent="3810" algn="ctr">
              <a:lnSpc>
                <a:spcPct val="93000"/>
              </a:lnSpc>
            </a:pPr>
            <a:r>
              <a:rPr lang="en-GB" sz="2400" b="1" dirty="0">
                <a:effectLst/>
                <a:latin typeface="Aharoni" panose="02010803020104030203" pitchFamily="2" charset="-79"/>
                <a:ea typeface="Garamond" panose="02020404030301010803" pitchFamily="18" charset="0"/>
                <a:cs typeface="Aharoni" panose="02010803020104030203" pitchFamily="2" charset="-79"/>
              </a:rPr>
              <a:t>WEBSITE — WWW.GALACRICKETCLUB.CO.UK </a:t>
            </a:r>
          </a:p>
          <a:p>
            <a:pPr marL="221615" marR="93980" indent="3810" algn="ctr">
              <a:lnSpc>
                <a:spcPct val="93000"/>
              </a:lnSpc>
            </a:pPr>
            <a:r>
              <a:rPr lang="en-GB" sz="2400" b="1" dirty="0">
                <a:latin typeface="Aharoni" panose="02010803020104030203" pitchFamily="2" charset="-79"/>
                <a:ea typeface="Arial" panose="020B0604020202020204" pitchFamily="34" charset="0"/>
                <a:cs typeface="Aharoni" panose="02010803020104030203" pitchFamily="2" charset="-79"/>
              </a:rPr>
              <a:t>EMAIL – GALACRICKETCLUB@GMAIL.COM</a:t>
            </a:r>
            <a:endParaRPr lang="en-GB" sz="2400" dirty="0">
              <a:effectLst/>
              <a:latin typeface="Aharoni" panose="02010803020104030203" pitchFamily="2" charset="-79"/>
              <a:ea typeface="Arial" panose="020B0604020202020204" pitchFamily="34" charset="0"/>
              <a:cs typeface="Aharoni" panose="02010803020104030203" pitchFamily="2" charset="-79"/>
            </a:endParaRPr>
          </a:p>
        </p:txBody>
      </p:sp>
      <p:grpSp>
        <p:nvGrpSpPr>
          <p:cNvPr id="8" name="Group 7">
            <a:extLst>
              <a:ext uri="{FF2B5EF4-FFF2-40B4-BE49-F238E27FC236}">
                <a16:creationId xmlns:a16="http://schemas.microsoft.com/office/drawing/2014/main" id="{9F661B25-56C3-4411-AA43-DCFF9E0E2D4B}"/>
              </a:ext>
            </a:extLst>
          </p:cNvPr>
          <p:cNvGrpSpPr/>
          <p:nvPr/>
        </p:nvGrpSpPr>
        <p:grpSpPr>
          <a:xfrm>
            <a:off x="71120" y="6477629"/>
            <a:ext cx="1595120" cy="349891"/>
            <a:chOff x="0" y="3460"/>
            <a:chExt cx="1564640" cy="383760"/>
          </a:xfrm>
        </p:grpSpPr>
        <p:sp>
          <p:nvSpPr>
            <p:cNvPr id="9" name="Rectangle: Rounded Corners 8">
              <a:extLst>
                <a:ext uri="{FF2B5EF4-FFF2-40B4-BE49-F238E27FC236}">
                  <a16:creationId xmlns:a16="http://schemas.microsoft.com/office/drawing/2014/main" id="{7C972A08-F1D2-4DBB-A69C-B58D87A26CBD}"/>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CD26A15F-F230-40D7-8EB4-AC4DFDF8FD25}"/>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2</a:t>
              </a:r>
            </a:p>
          </p:txBody>
        </p:sp>
      </p:grpSp>
    </p:spTree>
    <p:extLst>
      <p:ext uri="{BB962C8B-B14F-4D97-AF65-F5344CB8AC3E}">
        <p14:creationId xmlns:p14="http://schemas.microsoft.com/office/powerpoint/2010/main" val="60701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ree, outdoor, sign&#10;&#10;Description automatically generated">
            <a:extLst>
              <a:ext uri="{FF2B5EF4-FFF2-40B4-BE49-F238E27FC236}">
                <a16:creationId xmlns:a16="http://schemas.microsoft.com/office/drawing/2014/main" id="{011FB7FE-622D-425E-8B21-7417F3A0E56D}"/>
              </a:ext>
            </a:extLst>
          </p:cNvPr>
          <p:cNvPicPr>
            <a:picLocks noChangeAspect="1"/>
          </p:cNvPicPr>
          <p:nvPr/>
        </p:nvPicPr>
        <p:blipFill rotWithShape="1">
          <a:blip r:embed="rId2">
            <a:extLst>
              <a:ext uri="{28A0092B-C50C-407E-A947-70E740481C1C}">
                <a14:useLocalDpi xmlns:a14="http://schemas.microsoft.com/office/drawing/2010/main" val="0"/>
              </a:ext>
            </a:extLst>
          </a:blip>
          <a:srcRect t="26940" r="-2" b="1167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 name="Picture 9" descr="A picture containing text, grass, tree, outdoor&#10;&#10;Description automatically generated">
            <a:extLst>
              <a:ext uri="{FF2B5EF4-FFF2-40B4-BE49-F238E27FC236}">
                <a16:creationId xmlns:a16="http://schemas.microsoft.com/office/drawing/2014/main" id="{32597EEF-E497-4911-A036-CEDC1064AE41}"/>
              </a:ext>
            </a:extLst>
          </p:cNvPr>
          <p:cNvPicPr>
            <a:picLocks noChangeAspect="1"/>
          </p:cNvPicPr>
          <p:nvPr/>
        </p:nvPicPr>
        <p:blipFill rotWithShape="1">
          <a:blip r:embed="rId3">
            <a:extLst>
              <a:ext uri="{28A0092B-C50C-407E-A947-70E740481C1C}">
                <a14:useLocalDpi xmlns:a14="http://schemas.microsoft.com/office/drawing/2010/main" val="0"/>
              </a:ext>
            </a:extLst>
          </a:blip>
          <a:srcRect t="12527" r="-2" b="2608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369832" y="329179"/>
            <a:ext cx="4832802" cy="1243584"/>
          </a:xfrm>
        </p:spPr>
        <p:txBody>
          <a:bodyPr>
            <a:normAutofit/>
          </a:bodyPr>
          <a:lstStyle/>
          <a:p>
            <a:pPr algn="ctr"/>
            <a:r>
              <a:rPr lang="en-GB" sz="3400" u="sng" dirty="0">
                <a:solidFill>
                  <a:srgbClr val="C00000"/>
                </a:solidFill>
                <a:latin typeface="Aharoni" panose="02010803020104030203" pitchFamily="2" charset="-79"/>
                <a:cs typeface="Aharoni" panose="02010803020104030203" pitchFamily="2" charset="-79"/>
              </a:rPr>
              <a:t>MEIGLE PARK </a:t>
            </a:r>
            <a:br>
              <a:rPr lang="en-GB" sz="3400" u="sng" dirty="0">
                <a:solidFill>
                  <a:srgbClr val="C00000"/>
                </a:solidFill>
                <a:latin typeface="Aharoni" panose="02010803020104030203" pitchFamily="2" charset="-79"/>
                <a:cs typeface="Aharoni" panose="02010803020104030203" pitchFamily="2" charset="-79"/>
              </a:rPr>
            </a:br>
            <a:r>
              <a:rPr lang="en-GB" sz="3400" u="sng" dirty="0">
                <a:solidFill>
                  <a:srgbClr val="C00000"/>
                </a:solidFill>
                <a:latin typeface="Aharoni" panose="02010803020104030203" pitchFamily="2" charset="-79"/>
                <a:cs typeface="Aharoni" panose="02010803020104030203" pitchFamily="2" charset="-79"/>
              </a:rPr>
              <a:t>SPONSOR BOARDS</a:t>
            </a: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17365" y="2309663"/>
            <a:ext cx="5137735" cy="3934682"/>
          </a:xfrm>
        </p:spPr>
        <p:txBody>
          <a:bodyPr>
            <a:normAutofit fontScale="77500" lnSpcReduction="20000"/>
          </a:bodyPr>
          <a:lstStyle/>
          <a:p>
            <a:pPr marL="219075" marR="279400" indent="0">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club is offering sponsorship boards which </a:t>
            </a:r>
            <a:r>
              <a:rPr lang="en-GB" sz="2100" b="1" dirty="0">
                <a:latin typeface="Trebuchet MS" panose="020B0603020202020204" pitchFamily="34" charset="0"/>
                <a:ea typeface="Garamond" panose="02020404030301010803" pitchFamily="18" charset="0"/>
                <a:cs typeface="Aharoni" panose="02010803020104030203" pitchFamily="2" charset="-79"/>
              </a:rPr>
              <a:t>are </a:t>
            </a:r>
            <a:r>
              <a:rPr lang="en-GB" sz="2100" b="1" dirty="0">
                <a:effectLst/>
                <a:latin typeface="Trebuchet MS" panose="020B0603020202020204" pitchFamily="34" charset="0"/>
                <a:ea typeface="Garamond" panose="02020404030301010803" pitchFamily="18" charset="0"/>
                <a:cs typeface="Aharoni" panose="02010803020104030203" pitchFamily="2" charset="-79"/>
              </a:rPr>
              <a:t>in place </a:t>
            </a:r>
            <a:r>
              <a:rPr lang="en-GB" sz="2100" b="1" dirty="0">
                <a:latin typeface="Trebuchet MS" panose="020B0603020202020204" pitchFamily="34" charset="0"/>
                <a:ea typeface="Garamond" panose="02020404030301010803" pitchFamily="18" charset="0"/>
                <a:cs typeface="Aharoni" panose="02010803020104030203" pitchFamily="2" charset="-79"/>
              </a:rPr>
              <a:t>permanently </a:t>
            </a:r>
            <a:r>
              <a:rPr lang="en-GB" sz="2100" b="1" dirty="0">
                <a:effectLst/>
                <a:latin typeface="Trebuchet MS" panose="020B0603020202020204" pitchFamily="34" charset="0"/>
                <a:ea typeface="Garamond" panose="02020404030301010803" pitchFamily="18" charset="0"/>
                <a:cs typeface="Aharoni" panose="02010803020104030203" pitchFamily="2" charset="-79"/>
              </a:rPr>
              <a:t>at Meigle Park.  </a:t>
            </a:r>
          </a:p>
          <a:p>
            <a:pPr marL="219075" marR="279400" indent="0">
              <a:spcAft>
                <a:spcPts val="0"/>
              </a:spcAft>
              <a:buNone/>
            </a:pPr>
            <a:endParaRPr lang="en-GB" sz="2100" b="1" dirty="0">
              <a:effectLst/>
              <a:latin typeface="Trebuchet MS" panose="020B0603020202020204" pitchFamily="34" charset="0"/>
              <a:ea typeface="Garamond" panose="02020404030301010803" pitchFamily="18" charset="0"/>
              <a:cs typeface="Aharoni" panose="02010803020104030203" pitchFamily="2" charset="-79"/>
            </a:endParaRPr>
          </a:p>
          <a:p>
            <a:pPr marL="219075" marR="279400" indent="0">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boards accompany our brand new event and beer garden area with our marquee, all newly built in 2021. The area sees many events held throughout the year such as gin nights, ladies day and tea in the tent.  </a:t>
            </a:r>
          </a:p>
          <a:p>
            <a:pPr marL="219075" marR="279400" indent="0">
              <a:spcAft>
                <a:spcPts val="0"/>
              </a:spcAft>
              <a:buNone/>
            </a:pPr>
            <a:endParaRPr lang="en-GB" sz="2100" b="1" dirty="0">
              <a:effectLst/>
              <a:latin typeface="Trebuchet MS" panose="020B0603020202020204" pitchFamily="34" charset="0"/>
              <a:ea typeface="Arial" panose="020B0604020202020204" pitchFamily="34" charset="0"/>
              <a:cs typeface="Aharoni" panose="02010803020104030203" pitchFamily="2" charset="-79"/>
            </a:endParaRPr>
          </a:p>
          <a:p>
            <a:pPr marL="216535" marR="45085" indent="0">
              <a:spcBef>
                <a:spcPts val="10"/>
              </a:spcBef>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The club will source the board and put them in place — all you need to do is provide your company’s logo and any promotional wording. </a:t>
            </a:r>
          </a:p>
          <a:p>
            <a:pPr marL="218440" marR="45085" indent="-1905">
              <a:spcBef>
                <a:spcPts val="10"/>
              </a:spcBef>
              <a:spcAft>
                <a:spcPts val="0"/>
              </a:spcAft>
            </a:pPr>
            <a:endParaRPr lang="en-GB" sz="2100" b="1" dirty="0">
              <a:latin typeface="Trebuchet MS" panose="020B0603020202020204" pitchFamily="34" charset="0"/>
              <a:ea typeface="Garamond" panose="02020404030301010803" pitchFamily="18" charset="0"/>
              <a:cs typeface="Aharoni" panose="02010803020104030203" pitchFamily="2" charset="-79"/>
            </a:endParaRPr>
          </a:p>
          <a:p>
            <a:pPr marL="216535" marR="45085" indent="0">
              <a:spcBef>
                <a:spcPts val="10"/>
              </a:spcBef>
              <a:spcAft>
                <a:spcPts val="0"/>
              </a:spcAft>
              <a:buNone/>
            </a:pPr>
            <a:r>
              <a:rPr lang="en-GB" sz="2100" b="1" dirty="0">
                <a:effectLst/>
                <a:latin typeface="Trebuchet MS" panose="020B0603020202020204" pitchFamily="34" charset="0"/>
                <a:ea typeface="Garamond" panose="02020404030301010803" pitchFamily="18" charset="0"/>
                <a:cs typeface="Aharoni" panose="02010803020104030203" pitchFamily="2" charset="-79"/>
              </a:rPr>
              <a:t>Limited availability. </a:t>
            </a:r>
            <a:endParaRPr lang="en-GB" sz="3800" b="1" dirty="0">
              <a:effectLst/>
              <a:latin typeface="Trebuchet MS" panose="020B0603020202020204" pitchFamily="34" charset="0"/>
              <a:ea typeface="Garamond" panose="02020404030301010803" pitchFamily="18" charset="0"/>
              <a:cs typeface="Aharoni" panose="02010803020104030203" pitchFamily="2" charset="-79"/>
            </a:endParaRPr>
          </a:p>
          <a:p>
            <a:pPr marL="218440" marR="45085" indent="-1905">
              <a:spcBef>
                <a:spcPts val="10"/>
              </a:spcBef>
              <a:spcAft>
                <a:spcPts val="0"/>
              </a:spcAft>
            </a:pPr>
            <a:endParaRPr lang="en-GB" sz="2400" b="1" dirty="0">
              <a:latin typeface="Trebuchet MS" panose="020B0603020202020204" pitchFamily="34" charset="0"/>
              <a:ea typeface="Garamond" panose="02020404030301010803" pitchFamily="18" charset="0"/>
              <a:cs typeface="Aharoni" panose="02010803020104030203" pitchFamily="2" charset="-79"/>
            </a:endParaRPr>
          </a:p>
          <a:p>
            <a:pPr marL="216535" marR="45085" indent="0">
              <a:spcBef>
                <a:spcPts val="10"/>
              </a:spcBef>
              <a:spcAft>
                <a:spcPts val="0"/>
              </a:spcAft>
              <a:buNone/>
            </a:pPr>
            <a:r>
              <a:rPr lang="en-GB" sz="3100" b="1" dirty="0">
                <a:solidFill>
                  <a:srgbClr val="C00000"/>
                </a:solidFill>
                <a:latin typeface="Aharoni" panose="02010803020104030203" pitchFamily="2" charset="-79"/>
                <a:ea typeface="Garamond" panose="02020404030301010803" pitchFamily="18" charset="0"/>
                <a:cs typeface="Aharoni" panose="02010803020104030203" pitchFamily="2" charset="-79"/>
              </a:rPr>
              <a:t>Cost:</a:t>
            </a:r>
            <a:r>
              <a:rPr lang="en-GB" sz="36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 </a:t>
            </a:r>
            <a:r>
              <a:rPr lang="en-GB" sz="4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£200 </a:t>
            </a:r>
            <a:r>
              <a:rPr lang="en-GB" sz="3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year or </a:t>
            </a:r>
            <a:r>
              <a:rPr lang="en-GB" sz="4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£500 </a:t>
            </a:r>
            <a:r>
              <a:rPr lang="en-GB" sz="31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for three years.</a:t>
            </a:r>
            <a:endParaRPr lang="en-GB" sz="3100" b="1" dirty="0">
              <a:solidFill>
                <a:srgbClr val="C00000"/>
              </a:solidFill>
              <a:effectLst/>
              <a:latin typeface="Aharoni" panose="02010803020104030203" pitchFamily="2" charset="-79"/>
              <a:ea typeface="Arial" panose="020B0604020202020204" pitchFamily="34" charset="0"/>
              <a:cs typeface="Aharoni" panose="02010803020104030203" pitchFamily="2" charset="-79"/>
            </a:endParaRPr>
          </a:p>
          <a:p>
            <a:endParaRPr lang="en-GB" sz="1400" dirty="0"/>
          </a:p>
        </p:txBody>
      </p:sp>
      <p:grpSp>
        <p:nvGrpSpPr>
          <p:cNvPr id="7" name="Group 6">
            <a:extLst>
              <a:ext uri="{FF2B5EF4-FFF2-40B4-BE49-F238E27FC236}">
                <a16:creationId xmlns:a16="http://schemas.microsoft.com/office/drawing/2014/main" id="{7B6118E8-F05E-40D3-B183-98B45D7CFA5B}"/>
              </a:ext>
            </a:extLst>
          </p:cNvPr>
          <p:cNvGrpSpPr/>
          <p:nvPr/>
        </p:nvGrpSpPr>
        <p:grpSpPr>
          <a:xfrm>
            <a:off x="71120" y="6477629"/>
            <a:ext cx="1595120" cy="349891"/>
            <a:chOff x="0" y="3460"/>
            <a:chExt cx="1564640" cy="383760"/>
          </a:xfrm>
        </p:grpSpPr>
        <p:sp>
          <p:nvSpPr>
            <p:cNvPr id="8" name="Rectangle: Rounded Corners 7">
              <a:extLst>
                <a:ext uri="{FF2B5EF4-FFF2-40B4-BE49-F238E27FC236}">
                  <a16:creationId xmlns:a16="http://schemas.microsoft.com/office/drawing/2014/main" id="{9409B7A5-A8F1-48B3-A2D2-C4AED781070D}"/>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64F0395F-C565-4C9E-9066-B97719872DC9}"/>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3</a:t>
              </a:r>
              <a:endParaRPr lang="en-GB" sz="1600" kern="1200" dirty="0"/>
            </a:p>
          </p:txBody>
        </p:sp>
      </p:grpSp>
    </p:spTree>
    <p:extLst>
      <p:ext uri="{BB962C8B-B14F-4D97-AF65-F5344CB8AC3E}">
        <p14:creationId xmlns:p14="http://schemas.microsoft.com/office/powerpoint/2010/main" val="350514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350520" y="47560"/>
            <a:ext cx="5588000" cy="1325563"/>
          </a:xfrm>
        </p:spPr>
        <p:txBody>
          <a:bodyPr>
            <a:noAutofit/>
          </a:bodyPr>
          <a:lstStyle/>
          <a:p>
            <a:pPr algn="ctr"/>
            <a:r>
              <a:rPr lang="en-GB" sz="4000" u="sng" dirty="0">
                <a:solidFill>
                  <a:srgbClr val="BA0E1E"/>
                </a:solidFill>
                <a:latin typeface="Aharoni" panose="02010803020104030203" pitchFamily="2" charset="-79"/>
                <a:cs typeface="Aharoni" panose="02010803020104030203" pitchFamily="2" charset="-79"/>
              </a:rPr>
              <a:t>TEAM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53999" y="1113354"/>
            <a:ext cx="5684521" cy="5212079"/>
          </a:xfrm>
        </p:spPr>
        <p:txBody>
          <a:bodyPr>
            <a:normAutofit fontScale="92500" lnSpcReduction="10000"/>
          </a:bodyPr>
          <a:lstStyle/>
          <a:p>
            <a:pPr marL="0" indent="0" algn="just">
              <a:lnSpc>
                <a:spcPct val="115000"/>
              </a:lnSpc>
              <a:spcBef>
                <a:spcPts val="395"/>
              </a:spcBef>
              <a:spcAft>
                <a:spcPts val="0"/>
              </a:spcAft>
              <a:buNone/>
            </a:pPr>
            <a:r>
              <a:rPr lang="en-GB" sz="2000" b="1" u="sng"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Club Sponsors:</a:t>
            </a:r>
            <a:r>
              <a:rPr lang="en-GB" sz="20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t>
            </a:r>
            <a:endParaRPr lang="en-GB" sz="2000" b="1" dirty="0">
              <a:latin typeface="Trebuchet MS" panose="020B0603020202020204" pitchFamily="34" charset="0"/>
              <a:ea typeface="Garamond" panose="02020404030301010803" pitchFamily="18" charset="0"/>
            </a:endParaRPr>
          </a:p>
          <a:p>
            <a:pPr marL="0" indent="0" algn="just">
              <a:lnSpc>
                <a:spcPct val="115000"/>
              </a:lnSpc>
              <a:spcBef>
                <a:spcPts val="395"/>
              </a:spcBef>
              <a:spcAft>
                <a:spcPts val="0"/>
              </a:spcAft>
              <a:buNone/>
            </a:pP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Company name/logo on all 1st a</a:t>
            </a:r>
            <a:r>
              <a:rPr lang="en-GB" sz="1800" b="1" dirty="0">
                <a:effectLst/>
                <a:latin typeface="Trebuchet MS" panose="020B0603020202020204" pitchFamily="34" charset="0"/>
                <a:ea typeface="Garamond" panose="02020404030301010803" pitchFamily="18" charset="0"/>
                <a:cs typeface="Garamond" panose="02020404030301010803" pitchFamily="18" charset="0"/>
              </a:rPr>
              <a:t>nd 2nd </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XI playing shirts. Acknowledgement as sponsors on all match programmes, prominent position on website</a:t>
            </a:r>
            <a:r>
              <a:rPr lang="en-GB" sz="1800" b="1" dirty="0">
                <a:effectLst/>
                <a:latin typeface="Trebuchet MS" panose="020B0603020202020204" pitchFamily="34" charset="0"/>
                <a:ea typeface="Garamond" panose="02020404030301010803" pitchFamily="18" charset="0"/>
                <a:cs typeface="Garamond" panose="02020404030301010803" pitchFamily="18" charset="0"/>
              </a:rPr>
              <a:t>, social media</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and local press photo opportunities.  </a:t>
            </a:r>
            <a:endParaRPr lang="en-GB" sz="1800" b="1" dirty="0">
              <a:effectLst/>
              <a:latin typeface="Trebuchet MS" panose="020B0603020202020204" pitchFamily="34" charset="0"/>
              <a:ea typeface="Arial" panose="020B0604020202020204" pitchFamily="34" charset="0"/>
            </a:endParaRPr>
          </a:p>
          <a:p>
            <a:pPr marL="224790" algn="just">
              <a:lnSpc>
                <a:spcPct val="115000"/>
              </a:lnSpc>
              <a:spcBef>
                <a:spcPts val="15"/>
              </a:spcBef>
            </a:pPr>
            <a:r>
              <a:rPr lang="en-GB" sz="2100" b="1" dirty="0">
                <a:solidFill>
                  <a:srgbClr val="BA0E1E"/>
                </a:solidFill>
                <a:effectLst/>
                <a:latin typeface="Aharoni" panose="02010803020104030203" pitchFamily="2" charset="-79"/>
                <a:ea typeface="Garamond" panose="02020404030301010803" pitchFamily="18" charset="0"/>
                <a:cs typeface="Aharoni" panose="02010803020104030203" pitchFamily="2" charset="-79"/>
              </a:rPr>
              <a:t>Sponsorship opportunities available alongside current sponsors </a:t>
            </a:r>
            <a:r>
              <a:rPr lang="en-GB" sz="2100" dirty="0" err="1">
                <a:solidFill>
                  <a:srgbClr val="C00000"/>
                </a:solidFill>
                <a:latin typeface="Aharoni" panose="02010803020104030203" pitchFamily="2" charset="-79"/>
                <a:cs typeface="Aharoni" panose="02010803020104030203" pitchFamily="2" charset="-79"/>
              </a:rPr>
              <a:t>Kinalba</a:t>
            </a:r>
            <a:r>
              <a:rPr lang="en-GB" sz="2100" dirty="0">
                <a:solidFill>
                  <a:srgbClr val="C00000"/>
                </a:solidFill>
                <a:latin typeface="Aharoni" panose="02010803020104030203" pitchFamily="2" charset="-79"/>
                <a:cs typeface="Aharoni" panose="02010803020104030203" pitchFamily="2" charset="-79"/>
              </a:rPr>
              <a:t> &amp; Keith Irvine Plastering</a:t>
            </a:r>
            <a:endParaRPr lang="en-GB" sz="2100" b="1" dirty="0">
              <a:solidFill>
                <a:srgbClr val="BA0E1E"/>
              </a:solidFill>
              <a:effectLst/>
              <a:latin typeface="Aharoni" panose="02010803020104030203" pitchFamily="2" charset="-79"/>
              <a:ea typeface="Arial" panose="020B0604020202020204" pitchFamily="34" charset="0"/>
              <a:cs typeface="Aharoni" panose="02010803020104030203" pitchFamily="2" charset="-79"/>
            </a:endParaRPr>
          </a:p>
          <a:p>
            <a:pPr marL="0" indent="0" algn="just">
              <a:lnSpc>
                <a:spcPct val="115000"/>
              </a:lnSpc>
              <a:spcBef>
                <a:spcPts val="1275"/>
              </a:spcBef>
              <a:spcAft>
                <a:spcPts val="0"/>
              </a:spcAft>
              <a:buNone/>
            </a:pPr>
            <a:r>
              <a:rPr lang="en-GB" sz="2000" b="1" u="sng"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Junior Cricket Sponsors</a:t>
            </a:r>
            <a:r>
              <a:rPr lang="en-GB" sz="2000" b="1" u="sng" dirty="0">
                <a:solidFill>
                  <a:srgbClr val="000000"/>
                </a:solidFill>
                <a:latin typeface="Trebuchet MS" panose="020B0603020202020204" pitchFamily="34" charset="0"/>
                <a:ea typeface="Garamond" panose="02020404030301010803" pitchFamily="18" charset="0"/>
                <a:cs typeface="Garamond" panose="02020404030301010803" pitchFamily="18" charset="0"/>
              </a:rPr>
              <a:t>:</a:t>
            </a:r>
            <a:endParaRPr lang="en-GB" sz="2000" b="1" dirty="0">
              <a:latin typeface="Trebuchet MS" panose="020B0603020202020204" pitchFamily="34" charset="0"/>
              <a:ea typeface="Garamond" panose="02020404030301010803" pitchFamily="18" charset="0"/>
            </a:endParaRPr>
          </a:p>
          <a:p>
            <a:pPr marL="0" indent="0" algn="just">
              <a:lnSpc>
                <a:spcPct val="115000"/>
              </a:lnSpc>
              <a:spcBef>
                <a:spcPts val="1275"/>
              </a:spcBef>
              <a:spcAft>
                <a:spcPts val="0"/>
              </a:spcAft>
              <a:buNone/>
            </a:pP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Company name/logo on all age grade shirts. Acknowledgement as sponsors on all  match programmes, social </a:t>
            </a:r>
            <a:r>
              <a:rPr lang="en-GB" sz="1800" b="1" dirty="0">
                <a:effectLst/>
                <a:latin typeface="Trebuchet MS" panose="020B0603020202020204" pitchFamily="34" charset="0"/>
                <a:ea typeface="Garamond" panose="02020404030301010803" pitchFamily="18" charset="0"/>
                <a:cs typeface="Garamond" panose="02020404030301010803" pitchFamily="18" charset="0"/>
              </a:rPr>
              <a:t>media</a:t>
            </a:r>
            <a:r>
              <a:rPr lang="en-GB" sz="1800" b="1" dirty="0">
                <a:solidFill>
                  <a:srgbClr val="000000"/>
                </a:solidFill>
                <a:effectLst/>
                <a:latin typeface="Trebuchet MS" panose="020B0603020202020204" pitchFamily="34" charset="0"/>
                <a:ea typeface="Garamond" panose="02020404030301010803" pitchFamily="18" charset="0"/>
                <a:cs typeface="Garamond" panose="02020404030301010803" pitchFamily="18" charset="0"/>
              </a:rPr>
              <a:t> and local press photo opportunities.</a:t>
            </a:r>
            <a:endParaRPr lang="en-GB" sz="1800" b="1" dirty="0">
              <a:effectLst/>
              <a:latin typeface="Trebuchet MS" panose="020B0603020202020204" pitchFamily="34" charset="0"/>
              <a:ea typeface="Arial" panose="020B0604020202020204" pitchFamily="34" charset="0"/>
            </a:endParaRPr>
          </a:p>
          <a:p>
            <a:pPr algn="just"/>
            <a:r>
              <a:rPr lang="en-GB" sz="1900" b="1" dirty="0">
                <a:solidFill>
                  <a:srgbClr val="BA0E1E"/>
                </a:solidFill>
                <a:latin typeface="Aharoni" panose="02010803020104030203" pitchFamily="2" charset="-79"/>
                <a:cs typeface="Aharoni" panose="02010803020104030203" pitchFamily="2" charset="-79"/>
              </a:rPr>
              <a:t>Sponsorship opportunities available alongside current sponsors </a:t>
            </a:r>
            <a:r>
              <a:rPr lang="en-GB" sz="1900" dirty="0">
                <a:solidFill>
                  <a:srgbClr val="C00000"/>
                </a:solidFill>
                <a:latin typeface="Aharoni" panose="02010803020104030203" pitchFamily="2" charset="-79"/>
                <a:cs typeface="Aharoni" panose="02010803020104030203" pitchFamily="2" charset="-79"/>
              </a:rPr>
              <a:t>Rowan Boland Memorial Trust, Cademuir Engineering, Matts Fuels &amp; Caravan Fix</a:t>
            </a:r>
          </a:p>
          <a:p>
            <a:pPr marL="0" indent="0">
              <a:buNone/>
            </a:pPr>
            <a:endParaRPr lang="en-GB" dirty="0"/>
          </a:p>
        </p:txBody>
      </p:sp>
      <p:grpSp>
        <p:nvGrpSpPr>
          <p:cNvPr id="6" name="Group 5">
            <a:extLst>
              <a:ext uri="{FF2B5EF4-FFF2-40B4-BE49-F238E27FC236}">
                <a16:creationId xmlns:a16="http://schemas.microsoft.com/office/drawing/2014/main" id="{C8FBA60C-37F7-4E69-AFAD-F8244EA95480}"/>
              </a:ext>
            </a:extLst>
          </p:cNvPr>
          <p:cNvGrpSpPr/>
          <p:nvPr/>
        </p:nvGrpSpPr>
        <p:grpSpPr>
          <a:xfrm>
            <a:off x="71120" y="6477629"/>
            <a:ext cx="1595120" cy="349891"/>
            <a:chOff x="0" y="3460"/>
            <a:chExt cx="1564640" cy="383760"/>
          </a:xfrm>
        </p:grpSpPr>
        <p:sp>
          <p:nvSpPr>
            <p:cNvPr id="7" name="Rectangle: Rounded Corners 6">
              <a:extLst>
                <a:ext uri="{FF2B5EF4-FFF2-40B4-BE49-F238E27FC236}">
                  <a16:creationId xmlns:a16="http://schemas.microsoft.com/office/drawing/2014/main" id="{5F43B4AC-D92B-403B-8C20-AA9E4E4FB692}"/>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327E8F0F-B4E9-472F-8776-5A64F7D9B9AE}"/>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4</a:t>
              </a:r>
              <a:endParaRPr lang="en-GB" sz="1600" kern="1200" dirty="0"/>
            </a:p>
          </p:txBody>
        </p:sp>
      </p:grpSp>
      <p:sp>
        <p:nvSpPr>
          <p:cNvPr id="25" name="TextBox 24">
            <a:extLst>
              <a:ext uri="{FF2B5EF4-FFF2-40B4-BE49-F238E27FC236}">
                <a16:creationId xmlns:a16="http://schemas.microsoft.com/office/drawing/2014/main" id="{08F57E08-472A-4878-9C56-5B82628CFAF4}"/>
              </a:ext>
            </a:extLst>
          </p:cNvPr>
          <p:cNvSpPr txBox="1"/>
          <p:nvPr/>
        </p:nvSpPr>
        <p:spPr>
          <a:xfrm>
            <a:off x="797560" y="6325433"/>
            <a:ext cx="5425439" cy="338554"/>
          </a:xfrm>
          <a:prstGeom prst="rect">
            <a:avLst/>
          </a:prstGeom>
          <a:noFill/>
        </p:spPr>
        <p:txBody>
          <a:bodyPr wrap="square" rtlCol="0">
            <a:spAutoFit/>
          </a:bodyPr>
          <a:lstStyle/>
          <a:p>
            <a:pPr algn="just"/>
            <a:endParaRPr lang="en-GB" sz="1600" dirty="0">
              <a:latin typeface="Aharoni" panose="02010803020104030203" pitchFamily="2" charset="-79"/>
              <a:cs typeface="Aharoni" panose="02010803020104030203" pitchFamily="2" charset="-79"/>
            </a:endParaRPr>
          </a:p>
        </p:txBody>
      </p:sp>
      <p:pic>
        <p:nvPicPr>
          <p:cNvPr id="9" name="Picture 8" descr="A group of men posing for a photo&#10;&#10;Description automatically generated with medium confidence">
            <a:extLst>
              <a:ext uri="{FF2B5EF4-FFF2-40B4-BE49-F238E27FC236}">
                <a16:creationId xmlns:a16="http://schemas.microsoft.com/office/drawing/2014/main" id="{85ACAA7E-C677-4FCF-85A4-76CD59BA2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479" y="0"/>
            <a:ext cx="5684521" cy="3700860"/>
          </a:xfrm>
          <a:prstGeom prst="rect">
            <a:avLst/>
          </a:prstGeom>
        </p:spPr>
      </p:pic>
      <p:pic>
        <p:nvPicPr>
          <p:cNvPr id="11" name="Picture 10" descr="A group of people in uniforms posing for a photo&#10;&#10;Description automatically generated with low confidence">
            <a:extLst>
              <a:ext uri="{FF2B5EF4-FFF2-40B4-BE49-F238E27FC236}">
                <a16:creationId xmlns:a16="http://schemas.microsoft.com/office/drawing/2014/main" id="{7C5AB011-7BB4-4034-AEAB-9AF84683B8D1}"/>
              </a:ext>
            </a:extLst>
          </p:cNvPr>
          <p:cNvPicPr>
            <a:picLocks noChangeAspect="1"/>
          </p:cNvPicPr>
          <p:nvPr/>
        </p:nvPicPr>
        <p:blipFill rotWithShape="1">
          <a:blip r:embed="rId3">
            <a:extLst>
              <a:ext uri="{28A0092B-C50C-407E-A947-70E740481C1C}">
                <a14:useLocalDpi xmlns:a14="http://schemas.microsoft.com/office/drawing/2010/main" val="0"/>
              </a:ext>
            </a:extLst>
          </a:blip>
          <a:srcRect t="21925" b="-1"/>
          <a:stretch/>
        </p:blipFill>
        <p:spPr>
          <a:xfrm>
            <a:off x="6507479" y="3429000"/>
            <a:ext cx="5684521" cy="3429000"/>
          </a:xfrm>
          <a:prstGeom prst="rect">
            <a:avLst/>
          </a:prstGeom>
        </p:spPr>
      </p:pic>
    </p:spTree>
    <p:extLst>
      <p:ext uri="{BB962C8B-B14F-4D97-AF65-F5344CB8AC3E}">
        <p14:creationId xmlns:p14="http://schemas.microsoft.com/office/powerpoint/2010/main" val="258316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521042" y="121923"/>
            <a:ext cx="4960945" cy="1325563"/>
          </a:xfrm>
        </p:spPr>
        <p:txBody>
          <a:bodyPr>
            <a:normAutofit/>
          </a:bodyPr>
          <a:lstStyle/>
          <a:p>
            <a:pPr algn="ctr"/>
            <a:r>
              <a:rPr lang="en-GB" sz="4000" u="sng" dirty="0">
                <a:solidFill>
                  <a:srgbClr val="C00000"/>
                </a:solidFill>
                <a:latin typeface="Aharoni" panose="02010803020104030203" pitchFamily="2" charset="-79"/>
                <a:cs typeface="Aharoni" panose="02010803020104030203" pitchFamily="2" charset="-79"/>
              </a:rPr>
              <a:t>PLAYER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109330" y="1500809"/>
            <a:ext cx="6122504" cy="4870174"/>
          </a:xfrm>
        </p:spPr>
        <p:txBody>
          <a:bodyPr>
            <a:normAutofit fontScale="70000" lnSpcReduction="20000"/>
          </a:bodyPr>
          <a:lstStyle/>
          <a:p>
            <a:pPr marR="90170" indent="0">
              <a:spcBef>
                <a:spcPts val="410"/>
              </a:spcBef>
              <a:spcAft>
                <a:spcPts val="0"/>
              </a:spcAft>
              <a:buNone/>
            </a:pPr>
            <a:endParaRPr lang="en-GB" sz="1700" b="1" dirty="0">
              <a:effectLst/>
              <a:latin typeface="Trebuchet MS" panose="020B0603020202020204" pitchFamily="34" charset="0"/>
              <a:ea typeface="Garamond" panose="02020404030301010803" pitchFamily="18" charset="0"/>
              <a:cs typeface="Aharoni" panose="02010803020104030203" pitchFamily="2" charset="-79"/>
            </a:endParaRPr>
          </a:p>
          <a:p>
            <a:pPr marR="90170" indent="0" algn="just">
              <a:spcBef>
                <a:spcPts val="410"/>
              </a:spcBef>
              <a:spcAft>
                <a:spcPts val="0"/>
              </a:spcAft>
              <a:buNone/>
            </a:pPr>
            <a:r>
              <a:rPr lang="en-GB" sz="2300" b="1" dirty="0">
                <a:effectLst/>
                <a:latin typeface="Trebuchet MS" panose="020B0603020202020204" pitchFamily="34" charset="0"/>
                <a:ea typeface="Garamond" panose="02020404030301010803" pitchFamily="18" charset="0"/>
                <a:cs typeface="Aharoni" panose="02010803020104030203" pitchFamily="2" charset="-79"/>
              </a:rPr>
              <a:t>For only £50 you can sponsor one of </a:t>
            </a:r>
            <a:r>
              <a:rPr lang="en-GB" sz="2300" b="1">
                <a:effectLst/>
                <a:latin typeface="Trebuchet MS" panose="020B0603020202020204" pitchFamily="34" charset="0"/>
                <a:ea typeface="Garamond" panose="02020404030301010803" pitchFamily="18" charset="0"/>
                <a:cs typeface="Aharoni" panose="02010803020104030203" pitchFamily="2" charset="-79"/>
              </a:rPr>
              <a:t>our players</a:t>
            </a:r>
            <a:r>
              <a:rPr lang="en-GB" sz="2300" b="1">
                <a:latin typeface="Trebuchet MS" panose="020B0603020202020204" pitchFamily="34" charset="0"/>
                <a:ea typeface="Garamond" panose="02020404030301010803" pitchFamily="18" charset="0"/>
                <a:cs typeface="Aharoni" panose="02010803020104030203" pitchFamily="2" charset="-79"/>
              </a:rPr>
              <a:t>.</a:t>
            </a:r>
            <a:endParaRPr lang="en-GB" sz="2300" b="1" dirty="0">
              <a:effectLst/>
              <a:latin typeface="Trebuchet MS" panose="020B0603020202020204" pitchFamily="34" charset="0"/>
              <a:ea typeface="Garamond" panose="02020404030301010803" pitchFamily="18" charset="0"/>
              <a:cs typeface="Aharoni" panose="02010803020104030203" pitchFamily="2" charset="-79"/>
            </a:endParaRPr>
          </a:p>
          <a:p>
            <a:pPr marR="90170" indent="0" algn="just">
              <a:spcBef>
                <a:spcPts val="410"/>
              </a:spcBef>
              <a:spcAft>
                <a:spcPts val="0"/>
              </a:spcAft>
              <a:buNone/>
            </a:pPr>
            <a:endParaRPr lang="en-GB" sz="2300" b="1" dirty="0">
              <a:latin typeface="Trebuchet MS" panose="020B0603020202020204" pitchFamily="34" charset="0"/>
              <a:ea typeface="Garamond" panose="02020404030301010803" pitchFamily="18" charset="0"/>
              <a:cs typeface="Aharoni" panose="02010803020104030203" pitchFamily="2" charset="-79"/>
            </a:endParaRPr>
          </a:p>
          <a:p>
            <a:pPr marR="90170" indent="0" algn="just">
              <a:spcBef>
                <a:spcPts val="410"/>
              </a:spcBef>
              <a:spcAft>
                <a:spcPts val="0"/>
              </a:spcAft>
              <a:buNone/>
            </a:pPr>
            <a:r>
              <a:rPr lang="en-GB" sz="2300" b="1" dirty="0">
                <a:latin typeface="Trebuchet MS" panose="020B0603020202020204" pitchFamily="34" charset="0"/>
                <a:ea typeface="Garamond" panose="02020404030301010803" pitchFamily="18" charset="0"/>
                <a:cs typeface="Aharoni" panose="02010803020104030203" pitchFamily="2" charset="-79"/>
              </a:rPr>
              <a:t>Why sponsor a player?</a:t>
            </a:r>
            <a:endParaRPr lang="en-GB" sz="2300" b="1" dirty="0">
              <a:effectLst/>
              <a:latin typeface="Trebuchet MS" panose="020B0603020202020204" pitchFamily="34" charset="0"/>
              <a:ea typeface="Arial" panose="020B0604020202020204" pitchFamily="34" charset="0"/>
            </a:endParaRPr>
          </a:p>
          <a:p>
            <a:pPr marL="222885" marR="90170" indent="0">
              <a:spcBef>
                <a:spcPts val="410"/>
              </a:spcBef>
              <a:spcAft>
                <a:spcPts val="0"/>
              </a:spcAft>
              <a:buNone/>
            </a:pPr>
            <a:endParaRPr lang="en-GB" sz="20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Exclusive promotional posts shared across all of our social media platforms announcing your player sponsorship to </a:t>
            </a: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4000</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 followers.</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Y</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our logo displayed on our player profile feature</a:t>
            </a:r>
            <a:r>
              <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rPr>
              <a:t> </a:t>
            </a: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which will be shared on social media throughout the season.</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Your brand will be promoted when your sponsored player performs.</a:t>
            </a:r>
            <a:endParaRPr lang="en-GB" sz="2600" b="1" dirty="0">
              <a:solidFill>
                <a:srgbClr val="C00000"/>
              </a:solidFill>
              <a:effectLst/>
              <a:latin typeface="Trebuchet MS" panose="020B0603020202020204" pitchFamily="34" charset="0"/>
              <a:ea typeface="Arial" panose="020B0604020202020204" pitchFamily="34" charset="0"/>
            </a:endParaRPr>
          </a:p>
          <a:p>
            <a:pPr marL="222885" marR="90170" indent="0" algn="just">
              <a:spcBef>
                <a:spcPts val="410"/>
              </a:spcBef>
              <a:spcAft>
                <a:spcPts val="0"/>
              </a:spcAft>
              <a:buNone/>
            </a:pPr>
            <a:endParaRPr lang="en-GB" sz="2600" b="1" dirty="0">
              <a:solidFill>
                <a:srgbClr val="C00000"/>
              </a:solidFill>
              <a:latin typeface="Trebuchet MS" panose="020B0603020202020204" pitchFamily="34" charset="0"/>
              <a:ea typeface="Garamond" panose="02020404030301010803" pitchFamily="18" charset="0"/>
              <a:cs typeface="Aharoni" panose="02010803020104030203" pitchFamily="2" charset="-79"/>
            </a:endParaRPr>
          </a:p>
          <a:p>
            <a:pPr marL="680085" marR="90170" indent="-457200" algn="just">
              <a:spcBef>
                <a:spcPts val="410"/>
              </a:spcBef>
            </a:pPr>
            <a:r>
              <a:rPr lang="en-GB" sz="2600" b="1" dirty="0">
                <a:solidFill>
                  <a:srgbClr val="C00000"/>
                </a:solidFill>
                <a:effectLst/>
                <a:latin typeface="Trebuchet MS" panose="020B0603020202020204" pitchFamily="34" charset="0"/>
                <a:ea typeface="Garamond" panose="02020404030301010803" pitchFamily="18" charset="0"/>
                <a:cs typeface="Aharoni" panose="02010803020104030203" pitchFamily="2" charset="-79"/>
              </a:rPr>
              <a:t>Invite for two people to supporters day with complimentary buffet and drinks.</a:t>
            </a:r>
            <a:endParaRPr lang="en-GB" sz="2600" b="1" dirty="0">
              <a:solidFill>
                <a:srgbClr val="C00000"/>
              </a:solidFill>
              <a:effectLst/>
              <a:latin typeface="Garamond" panose="02020404030301010803" pitchFamily="18" charset="0"/>
              <a:ea typeface="Garamond" panose="02020404030301010803" pitchFamily="18" charset="0"/>
              <a:cs typeface="Garamond" panose="02020404030301010803" pitchFamily="18" charset="0"/>
            </a:endParaRPr>
          </a:p>
          <a:p>
            <a:pPr marL="222885" marR="90170" indent="0">
              <a:spcBef>
                <a:spcPts val="410"/>
              </a:spcBef>
              <a:spcAft>
                <a:spcPts val="0"/>
              </a:spcAft>
              <a:buNone/>
            </a:pPr>
            <a:endParaRPr lang="en-GB" sz="4000" b="1" dirty="0">
              <a:latin typeface="Aharoni" panose="02010803020104030203" pitchFamily="2" charset="-79"/>
              <a:ea typeface="Garamond" panose="02020404030301010803" pitchFamily="18" charset="0"/>
              <a:cs typeface="Aharoni" panose="02010803020104030203" pitchFamily="2" charset="-79"/>
            </a:endParaRPr>
          </a:p>
          <a:p>
            <a:pPr marL="222885" marR="90170" indent="0">
              <a:spcBef>
                <a:spcPts val="410"/>
              </a:spcBef>
              <a:spcAft>
                <a:spcPts val="0"/>
              </a:spcAft>
              <a:buNone/>
            </a:pPr>
            <a:r>
              <a:rPr lang="en-GB" sz="3400" b="1" dirty="0">
                <a:latin typeface="Aharoni" panose="02010803020104030203" pitchFamily="2" charset="-79"/>
                <a:ea typeface="Garamond" panose="02020404030301010803" pitchFamily="18" charset="0"/>
                <a:cs typeface="Aharoni" panose="02010803020104030203" pitchFamily="2" charset="-79"/>
              </a:rPr>
              <a:t>Cost: </a:t>
            </a:r>
            <a:r>
              <a:rPr lang="en-GB" sz="4600" b="1" dirty="0">
                <a:effectLst/>
                <a:latin typeface="Aharoni" panose="02010803020104030203" pitchFamily="2" charset="-79"/>
                <a:ea typeface="Garamond" panose="02020404030301010803" pitchFamily="18" charset="0"/>
                <a:cs typeface="Aharoni" panose="02010803020104030203" pitchFamily="2" charset="-79"/>
              </a:rPr>
              <a:t>£50 </a:t>
            </a:r>
            <a:r>
              <a:rPr lang="en-GB" sz="3400" b="1" dirty="0">
                <a:effectLst/>
                <a:latin typeface="Aharoni" panose="02010803020104030203" pitchFamily="2" charset="-79"/>
                <a:ea typeface="Garamond" panose="02020404030301010803" pitchFamily="18" charset="0"/>
                <a:cs typeface="Aharoni" panose="02010803020104030203" pitchFamily="2" charset="-79"/>
              </a:rPr>
              <a:t>per season</a:t>
            </a:r>
            <a:endParaRPr lang="en-GB" sz="3400" dirty="0">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500" dirty="0"/>
          </a:p>
        </p:txBody>
      </p:sp>
      <p:pic>
        <p:nvPicPr>
          <p:cNvPr id="18" name="Picture 17" descr="A group of men in white uniforms&#10;&#10;Description automatically generated with low confidence">
            <a:extLst>
              <a:ext uri="{FF2B5EF4-FFF2-40B4-BE49-F238E27FC236}">
                <a16:creationId xmlns:a16="http://schemas.microsoft.com/office/drawing/2014/main" id="{3522861D-D8CD-4C95-B626-06B7107FD642}"/>
              </a:ext>
            </a:extLst>
          </p:cNvPr>
          <p:cNvPicPr>
            <a:picLocks noChangeAspect="1"/>
          </p:cNvPicPr>
          <p:nvPr/>
        </p:nvPicPr>
        <p:blipFill rotWithShape="1">
          <a:blip r:embed="rId2">
            <a:extLst>
              <a:ext uri="{28A0092B-C50C-407E-A947-70E740481C1C}">
                <a14:useLocalDpi xmlns:a14="http://schemas.microsoft.com/office/drawing/2010/main" val="0"/>
              </a:ext>
            </a:extLst>
          </a:blip>
          <a:srcRect l="22616" r="4729" b="-3"/>
          <a:stretch/>
        </p:blipFill>
        <p:spPr>
          <a:xfrm>
            <a:off x="7003490"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7" descr="A person playing cricket&#10;&#10;Description automatically generated with low confidence">
            <a:extLst>
              <a:ext uri="{FF2B5EF4-FFF2-40B4-BE49-F238E27FC236}">
                <a16:creationId xmlns:a16="http://schemas.microsoft.com/office/drawing/2014/main" id="{A7D0A216-9560-44A0-B309-301B96135294}"/>
              </a:ext>
            </a:extLst>
          </p:cNvPr>
          <p:cNvPicPr>
            <a:picLocks noChangeAspect="1"/>
          </p:cNvPicPr>
          <p:nvPr/>
        </p:nvPicPr>
        <p:blipFill rotWithShape="1">
          <a:blip r:embed="rId3">
            <a:extLst>
              <a:ext uri="{28A0092B-C50C-407E-A947-70E740481C1C}">
                <a14:useLocalDpi xmlns:a14="http://schemas.microsoft.com/office/drawing/2010/main" val="0"/>
              </a:ext>
            </a:extLst>
          </a:blip>
          <a:srcRect l="9836" r="12068" b="4"/>
          <a:stretch/>
        </p:blipFill>
        <p:spPr>
          <a:xfrm>
            <a:off x="6414150"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4" name="Picture 13" descr="A person playing cricket&#10;&#10;Description automatically generated with medium confidence">
            <a:extLst>
              <a:ext uri="{FF2B5EF4-FFF2-40B4-BE49-F238E27FC236}">
                <a16:creationId xmlns:a16="http://schemas.microsoft.com/office/drawing/2014/main" id="{550D6A71-C031-4B97-BC84-9159DFA829C4}"/>
              </a:ext>
            </a:extLst>
          </p:cNvPr>
          <p:cNvPicPr>
            <a:picLocks noChangeAspect="1"/>
          </p:cNvPicPr>
          <p:nvPr/>
        </p:nvPicPr>
        <p:blipFill rotWithShape="1">
          <a:blip r:embed="rId4">
            <a:extLst>
              <a:ext uri="{28A0092B-C50C-407E-A947-70E740481C1C}">
                <a14:useLocalDpi xmlns:a14="http://schemas.microsoft.com/office/drawing/2010/main" val="0"/>
              </a:ext>
            </a:extLst>
          </a:blip>
          <a:srcRect l="23432" r="2475"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grpSp>
        <p:nvGrpSpPr>
          <p:cNvPr id="11" name="Group 10">
            <a:extLst>
              <a:ext uri="{FF2B5EF4-FFF2-40B4-BE49-F238E27FC236}">
                <a16:creationId xmlns:a16="http://schemas.microsoft.com/office/drawing/2014/main" id="{452994F9-CB43-4085-B996-ECDEF424DC92}"/>
              </a:ext>
            </a:extLst>
          </p:cNvPr>
          <p:cNvGrpSpPr/>
          <p:nvPr/>
        </p:nvGrpSpPr>
        <p:grpSpPr>
          <a:xfrm>
            <a:off x="71120" y="6477629"/>
            <a:ext cx="1595120" cy="349891"/>
            <a:chOff x="0" y="3460"/>
            <a:chExt cx="1564640" cy="383760"/>
          </a:xfrm>
        </p:grpSpPr>
        <p:sp>
          <p:nvSpPr>
            <p:cNvPr id="12" name="Rectangle: Rounded Corners 11">
              <a:extLst>
                <a:ext uri="{FF2B5EF4-FFF2-40B4-BE49-F238E27FC236}">
                  <a16:creationId xmlns:a16="http://schemas.microsoft.com/office/drawing/2014/main" id="{8751219B-6B4A-4B4C-BA92-B2AA9F8B95FE}"/>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CDC212F0-9FA4-47AB-BF55-76B2B97D46BA}"/>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5</a:t>
              </a:r>
              <a:endParaRPr lang="en-GB" sz="1600" kern="1200" dirty="0"/>
            </a:p>
          </p:txBody>
        </p:sp>
      </p:grpSp>
    </p:spTree>
    <p:extLst>
      <p:ext uri="{BB962C8B-B14F-4D97-AF65-F5344CB8AC3E}">
        <p14:creationId xmlns:p14="http://schemas.microsoft.com/office/powerpoint/2010/main" val="402144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2A00471-0FF5-49D2-92A1-1020A7EAF2C9}"/>
              </a:ext>
            </a:extLst>
          </p:cNvPr>
          <p:cNvPicPr>
            <a:picLocks noChangeAspect="1"/>
          </p:cNvPicPr>
          <p:nvPr/>
        </p:nvPicPr>
        <p:blipFill rotWithShape="1">
          <a:blip r:embed="rId2">
            <a:extLst>
              <a:ext uri="{28A0092B-C50C-407E-A947-70E740481C1C}">
                <a14:useLocalDpi xmlns:a14="http://schemas.microsoft.com/office/drawing/2010/main" val="0"/>
              </a:ext>
            </a:extLst>
          </a:blip>
          <a:srcRect t="9514" r="-1" b="3476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2" name="Picture 11">
            <a:extLst>
              <a:ext uri="{FF2B5EF4-FFF2-40B4-BE49-F238E27FC236}">
                <a16:creationId xmlns:a16="http://schemas.microsoft.com/office/drawing/2014/main" id="{675DB281-822E-48D6-A8E6-4FB8E9E7559C}"/>
              </a:ext>
            </a:extLst>
          </p:cNvPr>
          <p:cNvPicPr>
            <a:picLocks noChangeAspect="1"/>
          </p:cNvPicPr>
          <p:nvPr/>
        </p:nvPicPr>
        <p:blipFill rotWithShape="1">
          <a:blip r:embed="rId3">
            <a:extLst>
              <a:ext uri="{28A0092B-C50C-407E-A947-70E740481C1C}">
                <a14:useLocalDpi xmlns:a14="http://schemas.microsoft.com/office/drawing/2010/main" val="0"/>
              </a:ext>
            </a:extLst>
          </a:blip>
          <a:srcRect t="32596" b="545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 name="Picture 9">
            <a:extLst>
              <a:ext uri="{FF2B5EF4-FFF2-40B4-BE49-F238E27FC236}">
                <a16:creationId xmlns:a16="http://schemas.microsoft.com/office/drawing/2014/main" id="{70424CAC-F72A-4CB5-ADE0-95FC994E2B9B}"/>
              </a:ext>
            </a:extLst>
          </p:cNvPr>
          <p:cNvPicPr>
            <a:picLocks noChangeAspect="1"/>
          </p:cNvPicPr>
          <p:nvPr/>
        </p:nvPicPr>
        <p:blipFill rotWithShape="1">
          <a:blip r:embed="rId4">
            <a:extLst>
              <a:ext uri="{28A0092B-C50C-407E-A947-70E740481C1C}">
                <a14:useLocalDpi xmlns:a14="http://schemas.microsoft.com/office/drawing/2010/main" val="0"/>
              </a:ext>
            </a:extLst>
          </a:blip>
          <a:srcRect t="44729" r="-1" b="18948"/>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9" name="Freeform: Shape 1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497407" y="292824"/>
            <a:ext cx="4922338" cy="1325563"/>
          </a:xfrm>
        </p:spPr>
        <p:txBody>
          <a:bodyPr>
            <a:normAutofit/>
          </a:bodyPr>
          <a:lstStyle/>
          <a:p>
            <a:r>
              <a:rPr lang="en-GB" sz="3400" u="sng" dirty="0">
                <a:solidFill>
                  <a:srgbClr val="C00000"/>
                </a:solidFill>
                <a:latin typeface="Aharoni" panose="02010803020104030203" pitchFamily="2" charset="-79"/>
                <a:cs typeface="Aharoni" panose="02010803020104030203" pitchFamily="2" charset="-79"/>
              </a:rPr>
              <a:t>MATCH SPONSORSHIP</a:t>
            </a:r>
          </a:p>
        </p:txBody>
      </p:sp>
      <p:sp>
        <p:nvSpPr>
          <p:cNvPr id="23" name="Rectangle 2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327380" y="1849700"/>
            <a:ext cx="5644284" cy="4777834"/>
          </a:xfrm>
        </p:spPr>
        <p:txBody>
          <a:bodyPr>
            <a:normAutofit lnSpcReduction="10000"/>
          </a:bodyPr>
          <a:lstStyle/>
          <a:p>
            <a:pPr marL="6985" indent="0">
              <a:spcBef>
                <a:spcPts val="850"/>
              </a:spcBef>
              <a:spcAft>
                <a:spcPts val="0"/>
              </a:spcAft>
              <a:buNone/>
            </a:pPr>
            <a:r>
              <a:rPr lang="en-GB" sz="1800" u="sng" dirty="0">
                <a:effectLst/>
                <a:latin typeface="Trebuchet MS" panose="020B0603020202020204" pitchFamily="34" charset="0"/>
                <a:ea typeface="Garamond" panose="02020404030301010803" pitchFamily="18" charset="0"/>
                <a:cs typeface="Garamond" panose="02020404030301010803" pitchFamily="18" charset="0"/>
              </a:rPr>
              <a:t>1st XI Match Ball Sponsor:</a:t>
            </a:r>
            <a:r>
              <a:rPr lang="en-GB" sz="1800" dirty="0">
                <a:effectLst/>
                <a:latin typeface="Trebuchet MS" panose="020B0603020202020204" pitchFamily="34" charset="0"/>
                <a:ea typeface="Garamond" panose="02020404030301010803" pitchFamily="18" charset="0"/>
                <a:cs typeface="Garamond" panose="02020404030301010803" pitchFamily="18" charset="0"/>
              </a:rPr>
              <a:t> </a:t>
            </a:r>
            <a:endParaRPr lang="en-GB" sz="1800" dirty="0">
              <a:effectLst/>
              <a:latin typeface="Trebuchet MS" panose="020B0603020202020204" pitchFamily="34" charset="0"/>
              <a:ea typeface="Arial" panose="020B0604020202020204" pitchFamily="34" charset="0"/>
            </a:endParaRP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name/logo on front of match programme and all publicity about match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£30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  </a:t>
            </a:r>
            <a:endParaRPr lang="en-GB" sz="1800" dirty="0">
              <a:solidFill>
                <a:srgbClr val="C00000"/>
              </a:solidFill>
              <a:latin typeface="Aharoni" panose="02010803020104030203" pitchFamily="2" charset="-79"/>
              <a:ea typeface="Garamond" panose="02020404030301010803" pitchFamily="18" charset="0"/>
              <a:cs typeface="Aharoni" panose="02010803020104030203" pitchFamily="2" charset="-79"/>
            </a:endParaRPr>
          </a:p>
          <a:p>
            <a:pPr marL="10160" marR="48895" indent="0">
              <a:spcAft>
                <a:spcPts val="0"/>
              </a:spcAft>
              <a:buNone/>
            </a:pPr>
            <a:r>
              <a:rPr lang="en-GB" sz="1800" u="sng" dirty="0">
                <a:latin typeface="Trebuchet MS" panose="020B0603020202020204" pitchFamily="34" charset="0"/>
                <a:ea typeface="Garamond" panose="02020404030301010803" pitchFamily="18" charset="0"/>
                <a:cs typeface="Garamond" panose="02020404030301010803" pitchFamily="18" charset="0"/>
              </a:rPr>
              <a:t>2nd XI </a:t>
            </a:r>
            <a:r>
              <a:rPr lang="en-GB" sz="1800" u="sng" dirty="0">
                <a:effectLst/>
                <a:latin typeface="Trebuchet MS" panose="020B0603020202020204" pitchFamily="34" charset="0"/>
                <a:ea typeface="Garamond" panose="02020404030301010803" pitchFamily="18" charset="0"/>
                <a:cs typeface="Garamond" panose="02020404030301010803" pitchFamily="18" charset="0"/>
              </a:rPr>
              <a:t>/Sunday XI Match Ball Sponsor</a:t>
            </a:r>
            <a:r>
              <a:rPr lang="en-GB" sz="1800" dirty="0">
                <a:effectLst/>
                <a:latin typeface="Trebuchet MS" panose="020B0603020202020204" pitchFamily="34" charset="0"/>
                <a:ea typeface="Garamond" panose="02020404030301010803" pitchFamily="18" charset="0"/>
                <a:cs typeface="Garamond" panose="02020404030301010803" pitchFamily="18" charset="0"/>
              </a:rPr>
              <a:t> </a:t>
            </a: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 on all publicity about match (mention in Border Telegraph column,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£20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a:t>
            </a:r>
          </a:p>
          <a:p>
            <a:pPr marL="10160" marR="48895" indent="0">
              <a:spcAft>
                <a:spcPts val="0"/>
              </a:spcAft>
              <a:buNone/>
            </a:pPr>
            <a:r>
              <a:rPr lang="en-GB" sz="1800" u="sng" dirty="0">
                <a:effectLst/>
                <a:latin typeface="Trebuchet MS" panose="020B0603020202020204" pitchFamily="34" charset="0"/>
                <a:ea typeface="Garamond" panose="02020404030301010803" pitchFamily="18" charset="0"/>
                <a:cs typeface="Garamond" panose="02020404030301010803" pitchFamily="18" charset="0"/>
              </a:rPr>
              <a:t>Match Teas Sponsorship</a:t>
            </a:r>
            <a:endParaRPr lang="en-GB" sz="1800" u="sng" dirty="0">
              <a:latin typeface="Trebuchet MS" panose="020B0603020202020204" pitchFamily="34" charset="0"/>
              <a:ea typeface="Garamond" panose="02020404030301010803" pitchFamily="18" charset="0"/>
            </a:endParaRPr>
          </a:p>
          <a:p>
            <a:pPr marL="10160" marR="48895" indent="0">
              <a:spcAft>
                <a:spcPts val="0"/>
              </a:spcAft>
              <a:buNone/>
            </a:pPr>
            <a:r>
              <a:rPr lang="en-GB" sz="1800" b="1" dirty="0">
                <a:effectLst/>
                <a:latin typeface="Trebuchet MS" panose="020B0603020202020204" pitchFamily="34" charset="0"/>
                <a:ea typeface="Garamond" panose="02020404030301010803" pitchFamily="18" charset="0"/>
                <a:cs typeface="Garamond" panose="02020404030301010803" pitchFamily="18" charset="0"/>
              </a:rPr>
              <a:t>Company name on all publicity about match (mention in Border Telegraph column, website and social media). </a:t>
            </a:r>
          </a:p>
          <a:p>
            <a:pPr marL="10160" marR="48895" indent="0">
              <a:spcAft>
                <a:spcPts val="0"/>
              </a:spcAft>
              <a:buNone/>
            </a:pPr>
            <a:r>
              <a:rPr lang="en-GB" sz="1800" b="1" dirty="0">
                <a:solidFill>
                  <a:srgbClr val="C00000"/>
                </a:solidFill>
                <a:latin typeface="Aharoni" panose="02010803020104030203" pitchFamily="2" charset="-79"/>
                <a:ea typeface="Garamond" panose="02020404030301010803" pitchFamily="18" charset="0"/>
                <a:cs typeface="Aharoni" panose="02010803020104030203" pitchFamily="2" charset="-79"/>
              </a:rPr>
              <a:t>Cost: </a:t>
            </a:r>
            <a:r>
              <a:rPr lang="en-GB" sz="24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£50 </a:t>
            </a:r>
            <a:r>
              <a:rPr lang="en-GB" sz="1800" b="1" dirty="0">
                <a:solidFill>
                  <a:srgbClr val="C00000"/>
                </a:solidFill>
                <a:effectLst/>
                <a:latin typeface="Aharoni" panose="02010803020104030203" pitchFamily="2" charset="-79"/>
                <a:ea typeface="Garamond" panose="02020404030301010803" pitchFamily="18" charset="0"/>
                <a:cs typeface="Aharoni" panose="02010803020104030203" pitchFamily="2" charset="-79"/>
              </a:rPr>
              <a:t>per match</a:t>
            </a:r>
            <a:endParaRPr lang="en-GB" sz="1800" dirty="0">
              <a:solidFill>
                <a:srgbClr val="C00000"/>
              </a:solidFill>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400" dirty="0"/>
          </a:p>
        </p:txBody>
      </p:sp>
      <p:grpSp>
        <p:nvGrpSpPr>
          <p:cNvPr id="4" name="Group 3">
            <a:extLst>
              <a:ext uri="{FF2B5EF4-FFF2-40B4-BE49-F238E27FC236}">
                <a16:creationId xmlns:a16="http://schemas.microsoft.com/office/drawing/2014/main" id="{35AB8E97-C888-47FE-811B-92CEC90AA608}"/>
              </a:ext>
            </a:extLst>
          </p:cNvPr>
          <p:cNvGrpSpPr/>
          <p:nvPr/>
        </p:nvGrpSpPr>
        <p:grpSpPr>
          <a:xfrm>
            <a:off x="71120" y="6477629"/>
            <a:ext cx="1595120" cy="349891"/>
            <a:chOff x="0" y="3460"/>
            <a:chExt cx="1564640" cy="383760"/>
          </a:xfrm>
        </p:grpSpPr>
        <p:sp>
          <p:nvSpPr>
            <p:cNvPr id="5" name="Rectangle: Rounded Corners 4">
              <a:extLst>
                <a:ext uri="{FF2B5EF4-FFF2-40B4-BE49-F238E27FC236}">
                  <a16:creationId xmlns:a16="http://schemas.microsoft.com/office/drawing/2014/main" id="{C360E3F1-71F4-429F-9119-E26F60F31F1A}"/>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A8D07403-D6AC-4481-B34D-386BD31E7EFB}"/>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6</a:t>
              </a:r>
              <a:endParaRPr lang="en-GB" sz="1600" kern="1200" dirty="0"/>
            </a:p>
          </p:txBody>
        </p:sp>
      </p:grpSp>
    </p:spTree>
    <p:extLst>
      <p:ext uri="{BB962C8B-B14F-4D97-AF65-F5344CB8AC3E}">
        <p14:creationId xmlns:p14="http://schemas.microsoft.com/office/powerpoint/2010/main" val="402358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ss, plant, garden&#10;&#10;Description automatically generated">
            <a:extLst>
              <a:ext uri="{FF2B5EF4-FFF2-40B4-BE49-F238E27FC236}">
                <a16:creationId xmlns:a16="http://schemas.microsoft.com/office/drawing/2014/main" id="{7CEB66DC-3CEF-444B-A82B-04EA086967B0}"/>
              </a:ext>
            </a:extLst>
          </p:cNvPr>
          <p:cNvPicPr>
            <a:picLocks noChangeAspect="1"/>
          </p:cNvPicPr>
          <p:nvPr/>
        </p:nvPicPr>
        <p:blipFill rotWithShape="1">
          <a:blip r:embed="rId2">
            <a:extLst>
              <a:ext uri="{28A0092B-C50C-407E-A947-70E740481C1C}">
                <a14:useLocalDpi xmlns:a14="http://schemas.microsoft.com/office/drawing/2010/main" val="0"/>
              </a:ext>
            </a:extLst>
          </a:blip>
          <a:srcRect l="16291" r="169"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E49230-23BB-4EC5-B491-FB7B91478094}"/>
              </a:ext>
            </a:extLst>
          </p:cNvPr>
          <p:cNvSpPr>
            <a:spLocks noGrp="1"/>
          </p:cNvSpPr>
          <p:nvPr>
            <p:ph type="title"/>
          </p:nvPr>
        </p:nvSpPr>
        <p:spPr>
          <a:xfrm>
            <a:off x="611258" y="0"/>
            <a:ext cx="3822189" cy="1899912"/>
          </a:xfrm>
        </p:spPr>
        <p:txBody>
          <a:bodyPr>
            <a:normAutofit/>
          </a:bodyPr>
          <a:lstStyle/>
          <a:p>
            <a:pPr algn="ctr"/>
            <a:r>
              <a:rPr lang="en-GB" sz="4000" u="sng" dirty="0">
                <a:solidFill>
                  <a:srgbClr val="C00000"/>
                </a:solidFill>
                <a:latin typeface="Aharoni" panose="02010803020104030203" pitchFamily="2" charset="-79"/>
                <a:cs typeface="Aharoni" panose="02010803020104030203" pitchFamily="2" charset="-79"/>
              </a:rPr>
              <a:t>ADDITIONAL SPONSORSHIP</a:t>
            </a:r>
          </a:p>
        </p:txBody>
      </p:sp>
      <p:sp>
        <p:nvSpPr>
          <p:cNvPr id="3" name="Content Placeholder 2">
            <a:extLst>
              <a:ext uri="{FF2B5EF4-FFF2-40B4-BE49-F238E27FC236}">
                <a16:creationId xmlns:a16="http://schemas.microsoft.com/office/drawing/2014/main" id="{A71147B8-F38F-4207-9760-DAC6A8240B7C}"/>
              </a:ext>
            </a:extLst>
          </p:cNvPr>
          <p:cNvSpPr>
            <a:spLocks noGrp="1"/>
          </p:cNvSpPr>
          <p:nvPr>
            <p:ph idx="1"/>
          </p:nvPr>
        </p:nvSpPr>
        <p:spPr>
          <a:xfrm>
            <a:off x="242881" y="1758341"/>
            <a:ext cx="5193824" cy="4602702"/>
          </a:xfrm>
        </p:spPr>
        <p:txBody>
          <a:bodyPr>
            <a:normAutofit/>
          </a:bodyPr>
          <a:lstStyle/>
          <a:p>
            <a:pPr marL="0" marR="1445895" indent="0" algn="just">
              <a:spcBef>
                <a:spcPts val="1245"/>
              </a:spcBef>
              <a:spcAft>
                <a:spcPts val="0"/>
              </a:spcAft>
              <a:buNone/>
            </a:pPr>
            <a:r>
              <a:rPr lang="en-GB" sz="2400" u="sng" dirty="0">
                <a:effectLst/>
                <a:latin typeface="Trebuchet MS" panose="020B0603020202020204" pitchFamily="34" charset="0"/>
                <a:ea typeface="Garamond" panose="02020404030301010803" pitchFamily="18" charset="0"/>
                <a:cs typeface="Garamond" panose="02020404030301010803" pitchFamily="18" charset="0"/>
              </a:rPr>
              <a:t>Umpire Sponsorship</a:t>
            </a:r>
            <a:r>
              <a:rPr lang="en-GB" sz="2400" u="sng" dirty="0">
                <a:latin typeface="Trebuchet MS" panose="020B0603020202020204" pitchFamily="34" charset="0"/>
                <a:ea typeface="Garamond" panose="02020404030301010803" pitchFamily="18" charset="0"/>
                <a:cs typeface="Garamond" panose="02020404030301010803" pitchFamily="18" charset="0"/>
              </a:rPr>
              <a:t>:</a:t>
            </a:r>
            <a:endParaRPr lang="en-GB" sz="2400" dirty="0">
              <a:latin typeface="Trebuchet MS" panose="020B0603020202020204" pitchFamily="34" charset="0"/>
              <a:ea typeface="Garamond" panose="02020404030301010803" pitchFamily="18" charset="0"/>
            </a:endParaRPr>
          </a:p>
          <a:p>
            <a:pPr marL="0" marR="1445895" indent="0" algn="just">
              <a:spcBef>
                <a:spcPts val="1245"/>
              </a:spcBef>
              <a:spcAft>
                <a:spcPts val="0"/>
              </a:spcAft>
              <a:buNone/>
            </a:pPr>
            <a:r>
              <a:rPr lang="en-GB" sz="2000" b="1" dirty="0">
                <a:effectLst/>
                <a:latin typeface="Trebuchet MS" panose="020B0603020202020204" pitchFamily="34" charset="0"/>
                <a:ea typeface="Garamond" panose="02020404030301010803" pitchFamily="18" charset="0"/>
                <a:cs typeface="Garamond" panose="02020404030301010803" pitchFamily="18" charset="0"/>
              </a:rPr>
              <a:t>Company name/Logo appears in Programme and on umpire jackets for all games out with ESCA Championship.</a:t>
            </a:r>
          </a:p>
          <a:p>
            <a:pPr marL="10795" indent="0" algn="just">
              <a:spcBef>
                <a:spcPts val="15"/>
              </a:spcBef>
              <a:spcAft>
                <a:spcPts val="0"/>
              </a:spcAft>
              <a:buNone/>
            </a:pPr>
            <a:endParaRPr lang="en-GB" sz="1700" b="1" dirty="0">
              <a:effectLst/>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r>
              <a:rPr lang="en-GB" b="1" dirty="0">
                <a:effectLst/>
                <a:latin typeface="Aharoni" panose="02010803020104030203" pitchFamily="2" charset="-79"/>
                <a:ea typeface="Garamond" panose="02020404030301010803" pitchFamily="18" charset="0"/>
                <a:cs typeface="Aharoni" panose="02010803020104030203" pitchFamily="2" charset="-79"/>
              </a:rPr>
              <a:t>Cost: £150 per season </a:t>
            </a:r>
            <a:endParaRPr lang="en-GB" dirty="0">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endParaRPr lang="en-GB" sz="1700" b="1" dirty="0">
              <a:effectLst/>
              <a:latin typeface="Arial" panose="020B0604020202020204" pitchFamily="34" charset="0"/>
              <a:ea typeface="Garamond" panose="02020404030301010803" pitchFamily="18" charset="0"/>
              <a:cs typeface="Garamond" panose="02020404030301010803" pitchFamily="18" charset="0"/>
            </a:endParaRPr>
          </a:p>
          <a:p>
            <a:pPr marL="10795" indent="0" algn="just">
              <a:spcBef>
                <a:spcPts val="15"/>
              </a:spcBef>
              <a:spcAft>
                <a:spcPts val="0"/>
              </a:spcAft>
              <a:buNone/>
            </a:pPr>
            <a:r>
              <a:rPr lang="en-GB" sz="2400" u="sng" dirty="0">
                <a:latin typeface="Trebuchet MS" panose="020B0603020202020204" pitchFamily="34" charset="0"/>
                <a:ea typeface="Garamond" panose="02020404030301010803" pitchFamily="18" charset="0"/>
                <a:cs typeface="Garamond" panose="02020404030301010803" pitchFamily="18" charset="0"/>
              </a:rPr>
              <a:t>Website</a:t>
            </a:r>
            <a:r>
              <a:rPr lang="en-GB" sz="2400" u="sng" dirty="0">
                <a:effectLst/>
                <a:latin typeface="Trebuchet MS" panose="020B0603020202020204" pitchFamily="34" charset="0"/>
                <a:ea typeface="Garamond" panose="02020404030301010803" pitchFamily="18" charset="0"/>
                <a:cs typeface="Garamond" panose="02020404030301010803" pitchFamily="18" charset="0"/>
              </a:rPr>
              <a:t> Sponsorship: </a:t>
            </a:r>
            <a:endParaRPr lang="en-GB" sz="2400" u="sng" dirty="0">
              <a:latin typeface="Trebuchet MS" panose="020B0603020202020204" pitchFamily="34" charset="0"/>
              <a:ea typeface="Garamond" panose="02020404030301010803" pitchFamily="18" charset="0"/>
            </a:endParaRPr>
          </a:p>
          <a:p>
            <a:pPr marL="10795" indent="0" algn="just">
              <a:spcBef>
                <a:spcPts val="15"/>
              </a:spcBef>
              <a:spcAft>
                <a:spcPts val="0"/>
              </a:spcAft>
              <a:buNone/>
            </a:pPr>
            <a:endParaRPr lang="en-GB" sz="1700" u="sng" dirty="0">
              <a:effectLst/>
              <a:latin typeface="Trebuchet MS" panose="020B0603020202020204" pitchFamily="34" charset="0"/>
              <a:ea typeface="Garamond" panose="02020404030301010803" pitchFamily="18" charset="0"/>
              <a:cs typeface="Garamond" panose="02020404030301010803" pitchFamily="18" charset="0"/>
            </a:endParaRPr>
          </a:p>
          <a:p>
            <a:pPr marL="10795" indent="0" algn="just">
              <a:spcBef>
                <a:spcPts val="15"/>
              </a:spcBef>
              <a:spcAft>
                <a:spcPts val="0"/>
              </a:spcAft>
              <a:buNone/>
            </a:pPr>
            <a:r>
              <a:rPr lang="en-GB" sz="2000" b="1" dirty="0">
                <a:effectLst/>
                <a:latin typeface="Trebuchet MS" panose="020B0603020202020204" pitchFamily="34" charset="0"/>
                <a:ea typeface="Garamond" panose="02020404030301010803" pitchFamily="18" charset="0"/>
                <a:cs typeface="Garamond" panose="02020404030301010803" pitchFamily="18" charset="0"/>
              </a:rPr>
              <a:t>Banner sponsor on Gala CC website: www.</a:t>
            </a:r>
            <a:r>
              <a:rPr lang="en-GB" sz="2000" b="1" dirty="0">
                <a:effectLst/>
                <a:latin typeface="Trebuchet MS" panose="020B0603020202020204" pitchFamily="34" charset="0"/>
                <a:ea typeface="Times New Roman" panose="02020603050405020304" pitchFamily="18" charset="0"/>
              </a:rPr>
              <a:t>galacricketclub.co.uk </a:t>
            </a:r>
          </a:p>
          <a:p>
            <a:pPr marL="10795" indent="0" algn="just">
              <a:spcBef>
                <a:spcPts val="15"/>
              </a:spcBef>
              <a:spcAft>
                <a:spcPts val="0"/>
              </a:spcAft>
              <a:buNone/>
            </a:pPr>
            <a:endParaRPr lang="en-GB" sz="1700" b="1" dirty="0">
              <a:latin typeface="Aharoni" panose="02010803020104030203" pitchFamily="2" charset="-79"/>
              <a:ea typeface="Garamond" panose="02020404030301010803" pitchFamily="18" charset="0"/>
              <a:cs typeface="Aharoni" panose="02010803020104030203" pitchFamily="2" charset="-79"/>
            </a:endParaRPr>
          </a:p>
          <a:p>
            <a:pPr marL="10795" indent="0" algn="just">
              <a:spcBef>
                <a:spcPts val="15"/>
              </a:spcBef>
              <a:spcAft>
                <a:spcPts val="0"/>
              </a:spcAft>
              <a:buNone/>
            </a:pPr>
            <a:r>
              <a:rPr lang="en-GB" b="1" dirty="0">
                <a:latin typeface="Aharoni" panose="02010803020104030203" pitchFamily="2" charset="-79"/>
                <a:ea typeface="Garamond" panose="02020404030301010803" pitchFamily="18" charset="0"/>
                <a:cs typeface="Aharoni" panose="02010803020104030203" pitchFamily="2" charset="-79"/>
              </a:rPr>
              <a:t>Cost: </a:t>
            </a:r>
            <a:r>
              <a:rPr lang="en-GB" b="1" dirty="0">
                <a:effectLst/>
                <a:latin typeface="Aharoni" panose="02010803020104030203" pitchFamily="2" charset="-79"/>
                <a:ea typeface="Garamond" panose="02020404030301010803" pitchFamily="18" charset="0"/>
                <a:cs typeface="Aharoni" panose="02010803020104030203" pitchFamily="2" charset="-79"/>
              </a:rPr>
              <a:t>£150 per season </a:t>
            </a:r>
            <a:endParaRPr lang="en-GB" dirty="0">
              <a:effectLst/>
              <a:latin typeface="Aharoni" panose="02010803020104030203" pitchFamily="2" charset="-79"/>
              <a:ea typeface="Arial" panose="020B0604020202020204" pitchFamily="34" charset="0"/>
              <a:cs typeface="Aharoni" panose="02010803020104030203" pitchFamily="2" charset="-79"/>
            </a:endParaRPr>
          </a:p>
          <a:p>
            <a:pPr marL="0" indent="0">
              <a:buNone/>
            </a:pPr>
            <a:endParaRPr lang="en-GB" sz="1700" dirty="0"/>
          </a:p>
        </p:txBody>
      </p:sp>
      <p:grpSp>
        <p:nvGrpSpPr>
          <p:cNvPr id="4" name="Group 3">
            <a:extLst>
              <a:ext uri="{FF2B5EF4-FFF2-40B4-BE49-F238E27FC236}">
                <a16:creationId xmlns:a16="http://schemas.microsoft.com/office/drawing/2014/main" id="{2D3B6A3F-155B-4E7D-A3CB-28E681B33166}"/>
              </a:ext>
            </a:extLst>
          </p:cNvPr>
          <p:cNvGrpSpPr/>
          <p:nvPr/>
        </p:nvGrpSpPr>
        <p:grpSpPr>
          <a:xfrm>
            <a:off x="71120" y="6477629"/>
            <a:ext cx="1595120" cy="349891"/>
            <a:chOff x="0" y="3460"/>
            <a:chExt cx="1564640" cy="383760"/>
          </a:xfrm>
        </p:grpSpPr>
        <p:sp>
          <p:nvSpPr>
            <p:cNvPr id="5" name="Rectangle: Rounded Corners 4">
              <a:extLst>
                <a:ext uri="{FF2B5EF4-FFF2-40B4-BE49-F238E27FC236}">
                  <a16:creationId xmlns:a16="http://schemas.microsoft.com/office/drawing/2014/main" id="{58FF05AF-27A6-4034-A7A3-C590AD3AFD14}"/>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3009128C-CB6D-4AE8-93DB-97139C738D61}"/>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7</a:t>
              </a:r>
              <a:endParaRPr lang="en-GB" sz="1600" kern="1200" dirty="0"/>
            </a:p>
          </p:txBody>
        </p:sp>
      </p:grpSp>
    </p:spTree>
    <p:extLst>
      <p:ext uri="{BB962C8B-B14F-4D97-AF65-F5344CB8AC3E}">
        <p14:creationId xmlns:p14="http://schemas.microsoft.com/office/powerpoint/2010/main" val="52659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pic>
        <p:nvPicPr>
          <p:cNvPr id="6" name="Picture 5" descr="A group of tables and chairs outside&#10;&#10;Description automatically generated with low confidence">
            <a:extLst>
              <a:ext uri="{FF2B5EF4-FFF2-40B4-BE49-F238E27FC236}">
                <a16:creationId xmlns:a16="http://schemas.microsoft.com/office/drawing/2014/main" id="{665C6B23-4F6E-4CF2-B4E1-47B6AF8DD4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4445" b="577"/>
          <a:stretch/>
        </p:blipFill>
        <p:spPr>
          <a:xfrm>
            <a:off x="0" y="2042"/>
            <a:ext cx="12192000" cy="6855958"/>
          </a:xfrm>
          <a:prstGeom prst="rect">
            <a:avLst/>
          </a:prstGeom>
        </p:spPr>
      </p:pic>
      <p:sp>
        <p:nvSpPr>
          <p:cNvPr id="4" name="Title 1">
            <a:extLst>
              <a:ext uri="{FF2B5EF4-FFF2-40B4-BE49-F238E27FC236}">
                <a16:creationId xmlns:a16="http://schemas.microsoft.com/office/drawing/2014/main" id="{A8DA6E40-D61E-4F1D-9EEE-58DE60DE0A76}"/>
              </a:ext>
            </a:extLst>
          </p:cNvPr>
          <p:cNvSpPr>
            <a:spLocks noGrp="1"/>
          </p:cNvSpPr>
          <p:nvPr>
            <p:ph type="title"/>
          </p:nvPr>
        </p:nvSpPr>
        <p:spPr>
          <a:xfrm>
            <a:off x="360082" y="31697"/>
            <a:ext cx="6965278" cy="1325563"/>
          </a:xfrm>
        </p:spPr>
        <p:txBody>
          <a:bodyPr vert="horz" lIns="91440" tIns="45720" rIns="91440" bIns="45720" rtlCol="0">
            <a:normAutofit/>
          </a:bodyPr>
          <a:lstStyle/>
          <a:p>
            <a:r>
              <a:rPr lang="en-US" u="sng" kern="1200" dirty="0">
                <a:latin typeface="Aharoni" panose="02010803020104030203" pitchFamily="2" charset="-79"/>
                <a:cs typeface="Aharoni" panose="02010803020104030203" pitchFamily="2" charset="-79"/>
              </a:rPr>
              <a:t>HOSPITALITY, EVENT AND VENUE HIRE</a:t>
            </a:r>
          </a:p>
        </p:txBody>
      </p:sp>
      <p:sp>
        <p:nvSpPr>
          <p:cNvPr id="18" name="Content Placeholder 2">
            <a:extLst>
              <a:ext uri="{FF2B5EF4-FFF2-40B4-BE49-F238E27FC236}">
                <a16:creationId xmlns:a16="http://schemas.microsoft.com/office/drawing/2014/main" id="{5CC2048A-C7BC-4205-B984-5741A2B18565}"/>
              </a:ext>
            </a:extLst>
          </p:cNvPr>
          <p:cNvSpPr>
            <a:spLocks noGrp="1"/>
          </p:cNvSpPr>
          <p:nvPr>
            <p:ph idx="1"/>
          </p:nvPr>
        </p:nvSpPr>
        <p:spPr>
          <a:xfrm>
            <a:off x="360082" y="1521852"/>
            <a:ext cx="5156770" cy="4756636"/>
          </a:xfrm>
          <a:solidFill>
            <a:schemeClr val="tx1">
              <a:alpha val="45000"/>
            </a:schemeClr>
          </a:solidFill>
          <a:ln>
            <a:solidFill>
              <a:srgbClr val="C00000"/>
            </a:solidFill>
          </a:ln>
        </p:spPr>
        <p:txBody>
          <a:bodyPr anchor="t">
            <a:normAutofit fontScale="92500" lnSpcReduction="10000"/>
          </a:bodyPr>
          <a:lstStyle/>
          <a:p>
            <a:pPr marL="0" indent="0" algn="just">
              <a:buNone/>
            </a:pPr>
            <a:r>
              <a:rPr lang="en-GB" sz="2400" b="1" dirty="0">
                <a:solidFill>
                  <a:srgbClr val="C00000"/>
                </a:solidFill>
                <a:latin typeface="Trebuchet MS" panose="020B0603020202020204" pitchFamily="34" charset="0"/>
                <a:cs typeface="Aharoni" panose="02010803020104030203" pitchFamily="2" charset="-79"/>
              </a:rPr>
              <a:t>We offer hospitality packages for all home matchdays which include the use of our new beer garden and marquee area.</a:t>
            </a:r>
          </a:p>
          <a:p>
            <a:pPr marL="0" indent="0" algn="just">
              <a:buNone/>
            </a:pPr>
            <a:endParaRPr lang="en-GB" sz="2400" b="1" dirty="0">
              <a:solidFill>
                <a:srgbClr val="C00000"/>
              </a:solidFill>
              <a:latin typeface="Trebuchet MS" panose="020B0603020202020204" pitchFamily="34" charset="0"/>
              <a:cs typeface="Aharoni" panose="02010803020104030203" pitchFamily="2" charset="-79"/>
            </a:endParaRPr>
          </a:p>
          <a:p>
            <a:pPr marL="0" indent="0" algn="just">
              <a:buNone/>
            </a:pPr>
            <a:r>
              <a:rPr lang="en-GB" sz="2400" b="1" dirty="0">
                <a:solidFill>
                  <a:srgbClr val="C00000"/>
                </a:solidFill>
                <a:latin typeface="Trebuchet MS" panose="020B0603020202020204" pitchFamily="34" charset="0"/>
                <a:cs typeface="Aharoni" panose="02010803020104030203" pitchFamily="2" charset="-79"/>
              </a:rPr>
              <a:t>For more information or to enquire about options and pricing, please contact our social media or </a:t>
            </a:r>
            <a:r>
              <a:rPr lang="en-GB" sz="2400" b="1" dirty="0">
                <a:solidFill>
                  <a:schemeClr val="bg1"/>
                </a:solidFill>
                <a:latin typeface="Trebuchet MS" panose="020B0603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galacricketclub@gmail.com</a:t>
            </a:r>
            <a:endParaRPr lang="en-GB" sz="2400" b="1" dirty="0">
              <a:solidFill>
                <a:schemeClr val="bg1"/>
              </a:solidFill>
              <a:latin typeface="Trebuchet MS" panose="020B0603020202020204" pitchFamily="34" charset="0"/>
              <a:cs typeface="Aharoni" panose="02010803020104030203" pitchFamily="2" charset="-79"/>
            </a:endParaRPr>
          </a:p>
          <a:p>
            <a:pPr marL="0" indent="0" algn="just">
              <a:buNone/>
            </a:pPr>
            <a:endParaRPr lang="en-GB" sz="2400" b="1" dirty="0">
              <a:solidFill>
                <a:srgbClr val="C00000"/>
              </a:solidFill>
              <a:latin typeface="Trebuchet MS" panose="020B0603020202020204" pitchFamily="34" charset="0"/>
              <a:cs typeface="Aharoni" panose="02010803020104030203" pitchFamily="2" charset="-79"/>
            </a:endParaRPr>
          </a:p>
          <a:p>
            <a:pPr marL="0" indent="0" algn="just">
              <a:buNone/>
            </a:pPr>
            <a:r>
              <a:rPr lang="en-GB" sz="2400" b="1" dirty="0">
                <a:solidFill>
                  <a:srgbClr val="C00000"/>
                </a:solidFill>
                <a:latin typeface="Trebuchet MS" panose="020B0603020202020204" pitchFamily="34" charset="0"/>
                <a:cs typeface="Aharoni" panose="02010803020104030203" pitchFamily="2" charset="-79"/>
              </a:rPr>
              <a:t>Our clubhouse and marquee can also be used for other functions. If you would like to book any of our facilities for an event please contact us as above.</a:t>
            </a: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a:p>
            <a:pPr marL="0" indent="0">
              <a:buNone/>
            </a:pPr>
            <a:endParaRPr lang="en-GB" sz="2400" b="1" dirty="0">
              <a:solidFill>
                <a:srgbClr val="C00000"/>
              </a:solidFill>
              <a:latin typeface="Trebuchet MS" panose="020B0603020202020204" pitchFamily="34" charset="0"/>
              <a:cs typeface="Aharoni" panose="02010803020104030203" pitchFamily="2" charset="-79"/>
            </a:endParaRPr>
          </a:p>
        </p:txBody>
      </p:sp>
      <p:sp>
        <p:nvSpPr>
          <p:cNvPr id="29" name="Oval 2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lass of beer on a table&#10;&#10;Description automatically generated">
            <a:extLst>
              <a:ext uri="{FF2B5EF4-FFF2-40B4-BE49-F238E27FC236}">
                <a16:creationId xmlns:a16="http://schemas.microsoft.com/office/drawing/2014/main" id="{8C546017-BB61-483A-815C-2742FC7C424D}"/>
              </a:ext>
            </a:extLst>
          </p:cNvPr>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 name="Picture 13" descr="A group of women sitting around a table&#10;&#10;Description automatically generated with medium confidence">
            <a:extLst>
              <a:ext uri="{FF2B5EF4-FFF2-40B4-BE49-F238E27FC236}">
                <a16:creationId xmlns:a16="http://schemas.microsoft.com/office/drawing/2014/main" id="{2DE20B78-7562-4EE1-B833-DB11128BEB1C}"/>
              </a:ext>
            </a:extLst>
          </p:cNvPr>
          <p:cNvPicPr>
            <a:picLocks noChangeAspect="1"/>
          </p:cNvPicPr>
          <p:nvPr/>
        </p:nvPicPr>
        <p:blipFill rotWithShape="1">
          <a:blip r:embed="rId5">
            <a:extLst>
              <a:ext uri="{28A0092B-C50C-407E-A947-70E740481C1C}">
                <a14:useLocalDpi xmlns:a14="http://schemas.microsoft.com/office/drawing/2010/main" val="0"/>
              </a:ext>
            </a:extLst>
          </a:blip>
          <a:srcRect l="23050"/>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3" name="Freeform: Shape 32">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ree, grass, sky, outdoor&#10;&#10;Description automatically generated">
            <a:extLst>
              <a:ext uri="{FF2B5EF4-FFF2-40B4-BE49-F238E27FC236}">
                <a16:creationId xmlns:a16="http://schemas.microsoft.com/office/drawing/2014/main" id="{2458ED76-619A-43EE-AF8F-0BFCDA582497}"/>
              </a:ext>
            </a:extLst>
          </p:cNvPr>
          <p:cNvPicPr>
            <a:picLocks noChangeAspect="1"/>
          </p:cNvPicPr>
          <p:nvPr/>
        </p:nvPicPr>
        <p:blipFill rotWithShape="1">
          <a:blip r:embed="rId6">
            <a:extLst>
              <a:ext uri="{28A0092B-C50C-407E-A947-70E740481C1C}">
                <a14:useLocalDpi xmlns:a14="http://schemas.microsoft.com/office/drawing/2010/main" val="0"/>
              </a:ext>
            </a:extLst>
          </a:blip>
          <a:srcRect l="4021" r="9647" b="-4"/>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2" name="Rectangle: Rounded Corners 4">
            <a:extLst>
              <a:ext uri="{FF2B5EF4-FFF2-40B4-BE49-F238E27FC236}">
                <a16:creationId xmlns:a16="http://schemas.microsoft.com/office/drawing/2014/main" id="{09898B35-F2DB-4236-9D13-E8849580FDF8}"/>
              </a:ext>
            </a:extLst>
          </p:cNvPr>
          <p:cNvSpPr txBox="1"/>
          <p:nvPr/>
        </p:nvSpPr>
        <p:spPr>
          <a:xfrm>
            <a:off x="109318" y="6494710"/>
            <a:ext cx="1556922" cy="3157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8</a:t>
            </a:r>
            <a:endParaRPr lang="en-GB" sz="1600" kern="1200" dirty="0"/>
          </a:p>
        </p:txBody>
      </p:sp>
      <p:grpSp>
        <p:nvGrpSpPr>
          <p:cNvPr id="23" name="Group 22">
            <a:extLst>
              <a:ext uri="{FF2B5EF4-FFF2-40B4-BE49-F238E27FC236}">
                <a16:creationId xmlns:a16="http://schemas.microsoft.com/office/drawing/2014/main" id="{ED67FAA0-666C-4A88-876A-F916440A0EAE}"/>
              </a:ext>
            </a:extLst>
          </p:cNvPr>
          <p:cNvGrpSpPr/>
          <p:nvPr/>
        </p:nvGrpSpPr>
        <p:grpSpPr>
          <a:xfrm>
            <a:off x="71120" y="6477629"/>
            <a:ext cx="1595120" cy="349891"/>
            <a:chOff x="0" y="3460"/>
            <a:chExt cx="1564640" cy="383760"/>
          </a:xfrm>
        </p:grpSpPr>
        <p:sp>
          <p:nvSpPr>
            <p:cNvPr id="25" name="Rectangle: Rounded Corners 24">
              <a:extLst>
                <a:ext uri="{FF2B5EF4-FFF2-40B4-BE49-F238E27FC236}">
                  <a16:creationId xmlns:a16="http://schemas.microsoft.com/office/drawing/2014/main" id="{12376B6D-A169-4022-B06C-25C4A744D707}"/>
                </a:ext>
              </a:extLst>
            </p:cNvPr>
            <p:cNvSpPr/>
            <p:nvPr/>
          </p:nvSpPr>
          <p:spPr>
            <a:xfrm>
              <a:off x="0" y="3460"/>
              <a:ext cx="1564640" cy="383760"/>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78480AEE-C1E6-4AC1-8BE2-445F6B457D8F}"/>
                </a:ext>
              </a:extLst>
            </p:cNvPr>
            <p:cNvSpPr txBox="1"/>
            <p:nvPr/>
          </p:nvSpPr>
          <p:spPr>
            <a:xfrm>
              <a:off x="37468" y="22194"/>
              <a:ext cx="15271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Page </a:t>
              </a:r>
              <a:r>
                <a:rPr lang="en-GB" sz="1600" dirty="0"/>
                <a:t>8</a:t>
              </a:r>
              <a:endParaRPr lang="en-GB" sz="1600" kern="1200" dirty="0"/>
            </a:p>
          </p:txBody>
        </p:sp>
      </p:grpSp>
    </p:spTree>
    <p:extLst>
      <p:ext uri="{BB962C8B-B14F-4D97-AF65-F5344CB8AC3E}">
        <p14:creationId xmlns:p14="http://schemas.microsoft.com/office/powerpoint/2010/main" val="2030071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1105</Words>
  <Application>Microsoft Office PowerPoint</Application>
  <PresentationFormat>Widescreen</PresentationFormat>
  <Paragraphs>135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Calibri</vt:lpstr>
      <vt:lpstr>Calibri Light</vt:lpstr>
      <vt:lpstr>Garamond</vt:lpstr>
      <vt:lpstr>Trebuchet MS</vt:lpstr>
      <vt:lpstr>Office Theme</vt:lpstr>
      <vt:lpstr>PowerPoint Presentation</vt:lpstr>
      <vt:lpstr>PowerPoint Presentation</vt:lpstr>
      <vt:lpstr>PowerPoint Presentation</vt:lpstr>
      <vt:lpstr>MEIGLE PARK  SPONSOR BOARDS</vt:lpstr>
      <vt:lpstr>TEAM SPONSORSHIP</vt:lpstr>
      <vt:lpstr>PLAYER SPONSORSHIP</vt:lpstr>
      <vt:lpstr>MATCH SPONSORSHIP</vt:lpstr>
      <vt:lpstr>ADDITIONAL SPONSORSHIP</vt:lpstr>
      <vt:lpstr>HOSPITALITY, EVENT AND VENUE HIRE</vt:lpstr>
      <vt:lpstr>ABOUT OUR CLUB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Halls</dc:creator>
  <cp:lastModifiedBy>Kenny Paterson</cp:lastModifiedBy>
  <cp:revision>72</cp:revision>
  <dcterms:created xsi:type="dcterms:W3CDTF">2021-05-10T17:29:16Z</dcterms:created>
  <dcterms:modified xsi:type="dcterms:W3CDTF">2023-03-03T22:39:36Z</dcterms:modified>
</cp:coreProperties>
</file>